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8" r:id="rId9"/>
    <p:sldId id="262" r:id="rId10"/>
    <p:sldId id="272" r:id="rId11"/>
    <p:sldId id="266" r:id="rId12"/>
    <p:sldId id="270" r:id="rId13"/>
    <p:sldId id="263" r:id="rId14"/>
    <p:sldId id="264" r:id="rId15"/>
  </p:sldIdLst>
  <p:sldSz cx="18288000" cy="10287000"/>
  <p:notesSz cx="9872663" cy="6797675"/>
  <p:embeddedFontLst>
    <p:embeddedFont>
      <p:font typeface="標楷體" panose="03000509000000000000" pitchFamily="65" charset="-120"/>
      <p:regular r:id="rId18"/>
    </p:embeddedFont>
    <p:embeddedFont>
      <p:font typeface="新細明體" panose="02020500000000000000" pitchFamily="18" charset="-120"/>
      <p:regular r:id="rId19"/>
    </p:embeddedFont>
    <p:embeddedFont>
      <p:font typeface="王漢宗顏楷體" panose="020B0604020202020204" charset="-12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 Classic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675" autoAdjust="0"/>
  </p:normalViewPr>
  <p:slideViewPr>
    <p:cSldViewPr>
      <p:cViewPr varScale="1">
        <p:scale>
          <a:sx n="52" d="100"/>
          <a:sy n="52" d="100"/>
        </p:scale>
        <p:origin x="1194" y="14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r">
              <a:defRPr sz="1200"/>
            </a:lvl1pPr>
          </a:lstStyle>
          <a:p>
            <a:fld id="{8D9CD6F3-650F-483A-B2CD-2B7053721456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278154" cy="341064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592225" y="6456613"/>
            <a:ext cx="4278154" cy="341064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r">
              <a:defRPr sz="1200"/>
            </a:lvl1pPr>
          </a:lstStyle>
          <a:p>
            <a:fld id="{F0A27FF1-7456-4B0E-80F2-66886949D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20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73982-7947-4F9E-9747-09F93FCFF88D}" type="datetimeFigureOut">
              <a:rPr lang="zh-HK" altLang="en-US" smtClean="0"/>
              <a:t>6/1/2026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7425" y="3271838"/>
            <a:ext cx="7897813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83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83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4054B-DA3E-4736-B101-C70583E5438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4910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ab.gov.hk/video/National-Anthem-instrumental-mp3.zip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mab.gov.hk/video/National-Anthem-original-mp3.zip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ications.edb.gov.hk/circular/upload/EDBC/EDBC24006S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4054B-DA3E-4736-B101-C70583E54386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6818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下载国歌的官方录音</a:t>
            </a:r>
            <a:r>
              <a:rPr lang="zh-HK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12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国歌管乐合奏版  </a:t>
            </a:r>
            <a:r>
              <a:rPr lang="en-US" altLang="zh-HK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https://www.cmab.gov.hk/video/National-Anthem-instrumental-mp3.zip</a:t>
            </a:r>
            <a:endParaRPr lang="en-US" altLang="zh-HK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12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国歌齐唱版          </a:t>
            </a:r>
            <a:r>
              <a:rPr lang="en-US" altLang="zh-TW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https://www.cmab.gov.hk/video/National-Anthem-original-mp3.zip</a:t>
            </a:r>
            <a:endParaRPr lang="en-US" altLang="zh-TW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4054B-DA3E-4736-B101-C70583E54386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1518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學生會在小二</a:t>
            </a:r>
            <a:r>
              <a:rPr lang="zh-TW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初步認識區旗和區徽，學習相關內容。</a:t>
            </a:r>
            <a:endParaRPr lang="zh-HK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H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altLang="en-US" dirty="0"/>
              <a:t>教師參考資料：</a:t>
            </a:r>
            <a:br>
              <a:rPr lang="en-US" altLang="zh-TW" dirty="0"/>
            </a:br>
            <a:r>
              <a:rPr lang="zh-TW" altLang="en-US" dirty="0"/>
              <a:t>教育局通告第</a:t>
            </a:r>
            <a:r>
              <a:rPr lang="en-US" altLang="zh-TW" dirty="0"/>
              <a:t>6/2024</a:t>
            </a:r>
            <a:r>
              <a:rPr lang="zh-TW" altLang="en-US" dirty="0"/>
              <a:t>號：國旗、國徽、國歌、區旗和區徽</a:t>
            </a:r>
            <a:endParaRPr lang="en-US" altLang="zh-TW" dirty="0"/>
          </a:p>
          <a:p>
            <a:r>
              <a:rPr lang="zh-HK" altLang="en-US" dirty="0">
                <a:hlinkClick r:id="rId3"/>
              </a:rPr>
              <a:t>https://applications.edb.gov.hk/circular/upload/EDBC/EDBC24006S.pdf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B4054B-DA3E-4736-B101-C70583E54386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1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29.svg"/><Relationship Id="rId4" Type="http://schemas.openxmlformats.org/officeDocument/2006/relationships/image" Target="../media/image21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4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1.svg"/><Relationship Id="rId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hyperlink" Target="https://emm.edcity.hk/media/1_pla09saf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hyperlink" Target="https://www.cmab.gov.hk/sc/issues/national_anthem.htm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25.png"/><Relationship Id="rId17" Type="http://schemas.openxmlformats.org/officeDocument/2006/relationships/image" Target="../media/image29.svg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4.svg"/><Relationship Id="rId5" Type="http://schemas.openxmlformats.org/officeDocument/2006/relationships/image" Target="../media/image6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hyperlink" Target="https://www.protocol.gov.hk/tc/flags-emblems-anthem.html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hyperlink" Target="https://www.edb.gov.hk/sc/curriculum-development/4-key-tasks/moral-civic/newwebsite/flagraising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5.sv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9.png"/><Relationship Id="rId14" Type="http://schemas.openxmlformats.org/officeDocument/2006/relationships/hyperlink" Target="https://www.protocol.gov.hk/sc/flags-emblems-anthem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34.sv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386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904931" y="4188440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9"/>
                </a:lnTo>
                <a:lnTo>
                  <a:pt x="0" y="31184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777434" y="1557913"/>
            <a:ext cx="13022273" cy="2520896"/>
            <a:chOff x="0" y="0"/>
            <a:chExt cx="2990689" cy="5789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90689" cy="578948"/>
            </a:xfrm>
            <a:custGeom>
              <a:avLst/>
              <a:gdLst/>
              <a:ahLst/>
              <a:cxnLst/>
              <a:rect l="l" t="t" r="r" b="b"/>
              <a:pathLst>
                <a:path w="2990689" h="578948">
                  <a:moveTo>
                    <a:pt x="8918" y="0"/>
                  </a:moveTo>
                  <a:lnTo>
                    <a:pt x="2981772" y="0"/>
                  </a:lnTo>
                  <a:cubicBezTo>
                    <a:pt x="2986697" y="0"/>
                    <a:pt x="2990689" y="3993"/>
                    <a:pt x="2990689" y="8918"/>
                  </a:cubicBezTo>
                  <a:lnTo>
                    <a:pt x="2990689" y="570030"/>
                  </a:lnTo>
                  <a:cubicBezTo>
                    <a:pt x="2990689" y="574955"/>
                    <a:pt x="2986697" y="578948"/>
                    <a:pt x="2981772" y="578948"/>
                  </a:cubicBezTo>
                  <a:lnTo>
                    <a:pt x="8918" y="578948"/>
                  </a:lnTo>
                  <a:cubicBezTo>
                    <a:pt x="3993" y="578948"/>
                    <a:pt x="0" y="574955"/>
                    <a:pt x="0" y="570030"/>
                  </a:cubicBezTo>
                  <a:lnTo>
                    <a:pt x="0" y="8918"/>
                  </a:lnTo>
                  <a:cubicBezTo>
                    <a:pt x="0" y="3993"/>
                    <a:pt x="3993" y="0"/>
                    <a:pt x="8918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2990689" cy="588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170722"/>
              </p:ext>
            </p:extLst>
          </p:nvPr>
        </p:nvGraphicFramePr>
        <p:xfrm>
          <a:off x="8153400" y="5539156"/>
          <a:ext cx="8751531" cy="2552700"/>
        </p:xfrm>
        <a:graphic>
          <a:graphicData uri="http://schemas.openxmlformats.org/drawingml/2006/table">
            <a:tbl>
              <a:tblPr/>
              <a:tblGrid>
                <a:gridCol w="8751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7635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 b="1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1.6.1初步认识国家，培养家国观念</a:t>
                      </a:r>
                      <a:endParaRPr lang="en-US" sz="1100" b="1" dirty="0">
                        <a:latin typeface="+mn-ea"/>
                        <a:ea typeface="+mn-ea"/>
                      </a:endParaRPr>
                    </a:p>
                  </a:txBody>
                  <a:tcPr marL="190500" marR="190500" marT="190500" marB="19050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350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 b="1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1.6.2学习升挂国旗仪式和奏唱国歌的礼仪</a:t>
                      </a:r>
                      <a:endParaRPr lang="en-US" sz="1100" b="1" dirty="0">
                        <a:latin typeface="+mn-ea"/>
                        <a:ea typeface="+mn-ea"/>
                      </a:endParaRPr>
                    </a:p>
                  </a:txBody>
                  <a:tcPr marL="190500" marR="190500" marT="190500" marB="190500" anchor="ctr"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>
            <a:off x="3083439" y="1756614"/>
            <a:ext cx="12043743" cy="2154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6000" b="1">
                <a:solidFill>
                  <a:srgbClr val="000000"/>
                </a:solidFill>
                <a:latin typeface="+mn-ea"/>
              </a:rPr>
              <a:t>小学人文科</a:t>
            </a:r>
            <a:endParaRPr lang="en-US" sz="6000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5640"/>
              </a:lnSpc>
            </a:pPr>
            <a:r>
              <a:rPr lang="en-US" sz="6000" b="1">
                <a:solidFill>
                  <a:srgbClr val="000000"/>
                </a:solidFill>
                <a:latin typeface="+mn-ea"/>
              </a:rPr>
              <a:t>一年级</a:t>
            </a:r>
            <a:endParaRPr lang="en-US" sz="6000" b="1" dirty="0">
              <a:solidFill>
                <a:srgbClr val="000000"/>
              </a:solidFill>
              <a:latin typeface="+mn-ea"/>
            </a:endParaRPr>
          </a:p>
          <a:p>
            <a:pPr marL="0" lvl="0" indent="0" algn="ctr">
              <a:lnSpc>
                <a:spcPts val="5640"/>
              </a:lnSpc>
            </a:pPr>
            <a:r>
              <a:rPr lang="en-US" sz="6000" b="1">
                <a:solidFill>
                  <a:srgbClr val="000000"/>
                </a:solidFill>
                <a:latin typeface="+mn-ea"/>
              </a:rPr>
              <a:t>1.6 我的祖国</a:t>
            </a:r>
            <a:endParaRPr lang="en-US" sz="60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8" name="Freeform 15"/>
          <p:cNvSpPr/>
          <p:nvPr/>
        </p:nvSpPr>
        <p:spPr>
          <a:xfrm>
            <a:off x="1378117" y="4804534"/>
            <a:ext cx="6398091" cy="4194976"/>
          </a:xfrm>
          <a:custGeom>
            <a:avLst/>
            <a:gdLst/>
            <a:ahLst/>
            <a:cxnLst/>
            <a:rect l="l" t="t" r="r" b="b"/>
            <a:pathLst>
              <a:path w="3947942" h="2633246">
                <a:moveTo>
                  <a:pt x="0" y="0"/>
                </a:moveTo>
                <a:lnTo>
                  <a:pt x="3947942" y="0"/>
                </a:lnTo>
                <a:lnTo>
                  <a:pt x="3947942" y="2633246"/>
                </a:lnTo>
                <a:lnTo>
                  <a:pt x="0" y="26332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026" y="1579437"/>
            <a:ext cx="2573463" cy="25734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4882864"/>
            <a:ext cx="6093111" cy="58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+mn-ea"/>
              </a:rPr>
              <a:t>A</a:t>
            </a:r>
            <a:r>
              <a:rPr lang="en-US" sz="3999">
                <a:solidFill>
                  <a:srgbClr val="000000"/>
                </a:solidFill>
                <a:latin typeface="+mn-ea"/>
              </a:rPr>
              <a:t>. 双眼望向国旗</a:t>
            </a:r>
            <a:endParaRPr lang="en-US" sz="3999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815821" y="6042147"/>
            <a:ext cx="1230734" cy="2572243"/>
          </a:xfrm>
          <a:custGeom>
            <a:avLst/>
            <a:gdLst/>
            <a:ahLst/>
            <a:cxnLst/>
            <a:rect l="l" t="t" r="r" b="b"/>
            <a:pathLst>
              <a:path w="1230734" h="2572243">
                <a:moveTo>
                  <a:pt x="0" y="0"/>
                </a:moveTo>
                <a:lnTo>
                  <a:pt x="1230735" y="0"/>
                </a:lnTo>
                <a:lnTo>
                  <a:pt x="1230735" y="2572243"/>
                </a:lnTo>
                <a:lnTo>
                  <a:pt x="0" y="25722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4377" b="-198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42818" y="6209403"/>
            <a:ext cx="1548948" cy="3353410"/>
          </a:xfrm>
          <a:custGeom>
            <a:avLst/>
            <a:gdLst/>
            <a:ahLst/>
            <a:cxnLst/>
            <a:rect l="l" t="t" r="r" b="b"/>
            <a:pathLst>
              <a:path w="1548948" h="3353410">
                <a:moveTo>
                  <a:pt x="0" y="0"/>
                </a:moveTo>
                <a:lnTo>
                  <a:pt x="1548948" y="0"/>
                </a:lnTo>
                <a:lnTo>
                  <a:pt x="1548948" y="3353410"/>
                </a:lnTo>
                <a:lnTo>
                  <a:pt x="0" y="335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306" r="-149046" b="-132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35846" y="6328786"/>
            <a:ext cx="1606462" cy="3397796"/>
          </a:xfrm>
          <a:custGeom>
            <a:avLst/>
            <a:gdLst/>
            <a:ahLst/>
            <a:cxnLst/>
            <a:rect l="l" t="t" r="r" b="b"/>
            <a:pathLst>
              <a:path w="1606462" h="3397796">
                <a:moveTo>
                  <a:pt x="0" y="0"/>
                </a:moveTo>
                <a:lnTo>
                  <a:pt x="1606462" y="0"/>
                </a:lnTo>
                <a:lnTo>
                  <a:pt x="1606462" y="3397796"/>
                </a:lnTo>
                <a:lnTo>
                  <a:pt x="0" y="3397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056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10936" y="6173632"/>
            <a:ext cx="1119506" cy="316260"/>
          </a:xfrm>
          <a:custGeom>
            <a:avLst/>
            <a:gdLst/>
            <a:ahLst/>
            <a:cxnLst/>
            <a:rect l="l" t="t" r="r" b="b"/>
            <a:pathLst>
              <a:path w="1119506" h="316260">
                <a:moveTo>
                  <a:pt x="0" y="0"/>
                </a:moveTo>
                <a:lnTo>
                  <a:pt x="1119506" y="0"/>
                </a:lnTo>
                <a:lnTo>
                  <a:pt x="1119506" y="316260"/>
                </a:lnTo>
                <a:lnTo>
                  <a:pt x="0" y="3162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7996454" y="6152537"/>
            <a:ext cx="1119506" cy="316260"/>
          </a:xfrm>
          <a:custGeom>
            <a:avLst/>
            <a:gdLst/>
            <a:ahLst/>
            <a:cxnLst/>
            <a:rect l="l" t="t" r="r" b="b"/>
            <a:pathLst>
              <a:path w="1119506" h="316260">
                <a:moveTo>
                  <a:pt x="1119506" y="0"/>
                </a:moveTo>
                <a:lnTo>
                  <a:pt x="0" y="0"/>
                </a:lnTo>
                <a:lnTo>
                  <a:pt x="0" y="316260"/>
                </a:lnTo>
                <a:lnTo>
                  <a:pt x="1119506" y="316260"/>
                </a:lnTo>
                <a:lnTo>
                  <a:pt x="111950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27039" y="7130631"/>
            <a:ext cx="589362" cy="301203"/>
          </a:xfrm>
          <a:custGeom>
            <a:avLst/>
            <a:gdLst/>
            <a:ahLst/>
            <a:cxnLst/>
            <a:rect l="l" t="t" r="r" b="b"/>
            <a:pathLst>
              <a:path w="589362" h="301203">
                <a:moveTo>
                  <a:pt x="0" y="0"/>
                </a:moveTo>
                <a:lnTo>
                  <a:pt x="589362" y="0"/>
                </a:lnTo>
                <a:lnTo>
                  <a:pt x="589362" y="301204"/>
                </a:lnTo>
                <a:lnTo>
                  <a:pt x="0" y="3012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960" r="-296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940391" y="4882864"/>
            <a:ext cx="6093111" cy="58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+mn-ea"/>
              </a:rPr>
              <a:t>B. 东张西望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+mn-ea"/>
              </a:rPr>
              <a:t>小</a:t>
            </a:r>
            <a:r>
              <a:rPr lang="zh-TW" altLang="en-US" sz="14000">
                <a:solidFill>
                  <a:srgbClr val="404040"/>
                </a:solidFill>
                <a:latin typeface="+mn-ea"/>
              </a:rPr>
              <a:t>挑战</a:t>
            </a:r>
            <a:endParaRPr lang="en-US" sz="140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9859" y="2967830"/>
            <a:ext cx="13903172" cy="80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  <a:spcBef>
                <a:spcPct val="0"/>
              </a:spcBef>
            </a:pPr>
            <a:r>
              <a:rPr lang="en-US" sz="5460" dirty="0">
                <a:solidFill>
                  <a:srgbClr val="000000"/>
                </a:solidFill>
                <a:latin typeface="+mn-ea"/>
              </a:rPr>
              <a:t>2</a:t>
            </a:r>
            <a:r>
              <a:rPr lang="en-US" sz="5460">
                <a:solidFill>
                  <a:srgbClr val="000000"/>
                </a:solidFill>
                <a:latin typeface="+mn-ea"/>
              </a:rPr>
              <a:t>. 以下哪一项是进行升旗礼时要遵守的礼仪? </a:t>
            </a:r>
            <a:endParaRPr lang="en-US" sz="546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7966845" y="7192984"/>
            <a:ext cx="589362" cy="301203"/>
          </a:xfrm>
          <a:custGeom>
            <a:avLst/>
            <a:gdLst/>
            <a:ahLst/>
            <a:cxnLst/>
            <a:rect l="l" t="t" r="r" b="b"/>
            <a:pathLst>
              <a:path w="589362" h="301203">
                <a:moveTo>
                  <a:pt x="589362" y="0"/>
                </a:moveTo>
                <a:lnTo>
                  <a:pt x="0" y="0"/>
                </a:lnTo>
                <a:lnTo>
                  <a:pt x="0" y="301204"/>
                </a:lnTo>
                <a:lnTo>
                  <a:pt x="589362" y="301204"/>
                </a:lnTo>
                <a:lnTo>
                  <a:pt x="589362" y="0"/>
                </a:lnTo>
                <a:close/>
              </a:path>
            </a:pathLst>
          </a:custGeom>
          <a:blipFill>
            <a:blip r:embed="rId9"/>
            <a:stretch>
              <a:fillRect l="-2960" r="-296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347737" y="5690133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830403" y="5568664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橢圓 19"/>
          <p:cNvSpPr/>
          <p:nvPr/>
        </p:nvSpPr>
        <p:spPr>
          <a:xfrm>
            <a:off x="1195376" y="4354201"/>
            <a:ext cx="4343400" cy="571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20"/>
          <p:cNvSpPr/>
          <p:nvPr/>
        </p:nvSpPr>
        <p:spPr>
          <a:xfrm>
            <a:off x="13032286" y="4220413"/>
            <a:ext cx="5096437" cy="5078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+mn-ea"/>
              </a:rPr>
              <a:t> A. </a:t>
            </a: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+mn-ea"/>
              </a:rPr>
              <a:t> 双眼望向国旗</a:t>
            </a:r>
            <a:r>
              <a:rPr lang="zh-TW" altLang="en-US" sz="4800">
                <a:solidFill>
                  <a:srgbClr val="000000"/>
                </a:solidFill>
                <a:latin typeface="+mn-ea"/>
              </a:rPr>
              <a:t>，</a:t>
            </a:r>
            <a:endParaRPr lang="en-US" altLang="zh-TW" sz="48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+mn-ea"/>
              </a:rPr>
              <a:t>  向国旗行</a:t>
            </a:r>
            <a:r>
              <a:rPr lang="en-US" sz="4800">
                <a:solidFill>
                  <a:srgbClr val="FF3131"/>
                </a:solidFill>
                <a:latin typeface="+mn-ea"/>
              </a:rPr>
              <a:t>注目礼</a:t>
            </a:r>
            <a:endParaRPr lang="en-US" sz="48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+mn-ea"/>
              </a:rPr>
              <a:t> 是进行升旗礼时</a:t>
            </a:r>
            <a:endParaRPr lang="en-US" sz="48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>
                <a:solidFill>
                  <a:srgbClr val="000000"/>
                </a:solidFill>
                <a:latin typeface="+mn-ea"/>
              </a:rPr>
              <a:t> 必须</a:t>
            </a:r>
            <a:r>
              <a:rPr lang="en-US" sz="4800">
                <a:solidFill>
                  <a:srgbClr val="000000"/>
                </a:solidFill>
                <a:latin typeface="+mn-ea"/>
              </a:rPr>
              <a:t>遵守的礼仪</a:t>
            </a:r>
            <a:r>
              <a:rPr lang="zh-TW" altLang="en-US" sz="4800">
                <a:solidFill>
                  <a:srgbClr val="000000"/>
                </a:solidFill>
                <a:latin typeface="+mn-ea"/>
              </a:rPr>
              <a:t>。</a:t>
            </a:r>
            <a:endParaRPr lang="en-US" altLang="zh-TW" sz="48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endParaRPr lang="en-US" sz="48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13608506" y="327298"/>
            <a:ext cx="3943999" cy="2228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zh-TW" altLang="en-US" sz="14000" dirty="0">
                <a:solidFill>
                  <a:srgbClr val="0070C0"/>
                </a:solidFill>
                <a:ea typeface="王漢宗勘流亭"/>
              </a:rPr>
              <a:t>答案</a:t>
            </a:r>
            <a:endParaRPr lang="en-US" sz="14000" dirty="0">
              <a:solidFill>
                <a:srgbClr val="0070C0"/>
              </a:solidFill>
              <a:ea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485238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23674">
            <a:off x="13552127" y="6143948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92494" y="3082130"/>
            <a:ext cx="2726043" cy="4973068"/>
          </a:xfrm>
          <a:custGeom>
            <a:avLst/>
            <a:gdLst/>
            <a:ahLst/>
            <a:cxnLst/>
            <a:rect l="l" t="t" r="r" b="b"/>
            <a:pathLst>
              <a:path w="2726043" h="4973068">
                <a:moveTo>
                  <a:pt x="0" y="0"/>
                </a:moveTo>
                <a:lnTo>
                  <a:pt x="2726043" y="0"/>
                </a:lnTo>
                <a:lnTo>
                  <a:pt x="2726043" y="4973068"/>
                </a:lnTo>
                <a:lnTo>
                  <a:pt x="0" y="49730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8140" y="5582699"/>
            <a:ext cx="1582681" cy="3307815"/>
          </a:xfrm>
          <a:custGeom>
            <a:avLst/>
            <a:gdLst/>
            <a:ahLst/>
            <a:cxnLst/>
            <a:rect l="l" t="t" r="r" b="b"/>
            <a:pathLst>
              <a:path w="1582681" h="3307815">
                <a:moveTo>
                  <a:pt x="0" y="0"/>
                </a:moveTo>
                <a:lnTo>
                  <a:pt x="1582681" y="0"/>
                </a:lnTo>
                <a:lnTo>
                  <a:pt x="1582681" y="3307815"/>
                </a:lnTo>
                <a:lnTo>
                  <a:pt x="0" y="3307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84377" b="-198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32759" y="5377384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26981" y="5440263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09800" y="6221150"/>
            <a:ext cx="592452" cy="238652"/>
          </a:xfrm>
          <a:custGeom>
            <a:avLst/>
            <a:gdLst/>
            <a:ahLst/>
            <a:cxnLst/>
            <a:rect l="l" t="t" r="r" b="b"/>
            <a:pathLst>
              <a:path w="592452" h="238652">
                <a:moveTo>
                  <a:pt x="0" y="0"/>
                </a:moveTo>
                <a:lnTo>
                  <a:pt x="592453" y="0"/>
                </a:lnTo>
                <a:lnTo>
                  <a:pt x="592453" y="238652"/>
                </a:lnTo>
                <a:lnTo>
                  <a:pt x="0" y="2386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4621876"/>
            <a:ext cx="6093111" cy="58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+mn-ea"/>
              </a:rPr>
              <a:t>A</a:t>
            </a:r>
            <a:r>
              <a:rPr lang="en-US" sz="3999">
                <a:solidFill>
                  <a:srgbClr val="000000"/>
                </a:solidFill>
                <a:latin typeface="+mn-ea"/>
              </a:rPr>
              <a:t>. 戴太阳眼镜</a:t>
            </a:r>
            <a:endParaRPr lang="en-US" sz="3999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052827" y="4661031"/>
            <a:ext cx="6093111" cy="583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+mn-ea"/>
              </a:rPr>
              <a:t>B. </a:t>
            </a:r>
            <a:r>
              <a:rPr lang="zh-TW" altLang="en-US" sz="3999" dirty="0">
                <a:solidFill>
                  <a:srgbClr val="000000"/>
                </a:solidFill>
                <a:latin typeface="+mn-ea"/>
              </a:rPr>
              <a:t>手拿水瓶</a:t>
            </a:r>
            <a:endParaRPr lang="en-US" sz="3999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+mn-ea"/>
              </a:rPr>
              <a:t>小</a:t>
            </a:r>
            <a:r>
              <a:rPr lang="zh-TW" altLang="en-US" sz="14000">
                <a:solidFill>
                  <a:srgbClr val="404040"/>
                </a:solidFill>
                <a:latin typeface="+mn-ea"/>
              </a:rPr>
              <a:t>挑战</a:t>
            </a:r>
            <a:endParaRPr lang="en-US" sz="140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19" name="Freeform 7"/>
          <p:cNvSpPr/>
          <p:nvPr/>
        </p:nvSpPr>
        <p:spPr>
          <a:xfrm>
            <a:off x="8395158" y="5585320"/>
            <a:ext cx="1582681" cy="3307815"/>
          </a:xfrm>
          <a:custGeom>
            <a:avLst/>
            <a:gdLst/>
            <a:ahLst/>
            <a:cxnLst/>
            <a:rect l="l" t="t" r="r" b="b"/>
            <a:pathLst>
              <a:path w="1582681" h="3307815">
                <a:moveTo>
                  <a:pt x="0" y="0"/>
                </a:moveTo>
                <a:lnTo>
                  <a:pt x="1582681" y="0"/>
                </a:lnTo>
                <a:lnTo>
                  <a:pt x="1582681" y="3307815"/>
                </a:lnTo>
                <a:lnTo>
                  <a:pt x="0" y="3307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84377" b="-198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3089" y="2967830"/>
            <a:ext cx="14619404" cy="80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  <a:spcBef>
                <a:spcPct val="0"/>
              </a:spcBef>
            </a:pPr>
            <a:r>
              <a:rPr lang="en-US" sz="5460" dirty="0">
                <a:solidFill>
                  <a:srgbClr val="000000"/>
                </a:solidFill>
                <a:latin typeface="+mn-ea"/>
              </a:rPr>
              <a:t>3</a:t>
            </a:r>
            <a:r>
              <a:rPr lang="en-US" sz="5460">
                <a:solidFill>
                  <a:srgbClr val="000000"/>
                </a:solidFill>
                <a:latin typeface="+mn-ea"/>
              </a:rPr>
              <a:t>. 在进行升旗礼，以下的小朋友的礼仪正确吗? </a:t>
            </a:r>
            <a:endParaRPr lang="en-US" sz="5460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56" b="96189" l="7934" r="929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0141" y="7371905"/>
            <a:ext cx="828675" cy="84243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99500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8140" y="5582699"/>
            <a:ext cx="1582681" cy="3307815"/>
          </a:xfrm>
          <a:custGeom>
            <a:avLst/>
            <a:gdLst/>
            <a:ahLst/>
            <a:cxnLst/>
            <a:rect l="l" t="t" r="r" b="b"/>
            <a:pathLst>
              <a:path w="1582681" h="3307815">
                <a:moveTo>
                  <a:pt x="0" y="0"/>
                </a:moveTo>
                <a:lnTo>
                  <a:pt x="1582681" y="0"/>
                </a:lnTo>
                <a:lnTo>
                  <a:pt x="1582681" y="3307815"/>
                </a:lnTo>
                <a:lnTo>
                  <a:pt x="0" y="3307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4377" b="-198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86651" y="5402000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59732" y="5280721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09800" y="6221150"/>
            <a:ext cx="592452" cy="238652"/>
          </a:xfrm>
          <a:custGeom>
            <a:avLst/>
            <a:gdLst/>
            <a:ahLst/>
            <a:cxnLst/>
            <a:rect l="l" t="t" r="r" b="b"/>
            <a:pathLst>
              <a:path w="592452" h="238652">
                <a:moveTo>
                  <a:pt x="0" y="0"/>
                </a:moveTo>
                <a:lnTo>
                  <a:pt x="592453" y="0"/>
                </a:lnTo>
                <a:lnTo>
                  <a:pt x="592453" y="238652"/>
                </a:lnTo>
                <a:lnTo>
                  <a:pt x="0" y="2386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4665168"/>
            <a:ext cx="6093111" cy="58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+mn-ea"/>
              </a:rPr>
              <a:t>A</a:t>
            </a:r>
            <a:r>
              <a:rPr lang="en-US" sz="3999">
                <a:solidFill>
                  <a:srgbClr val="000000"/>
                </a:solidFill>
                <a:latin typeface="+mn-ea"/>
              </a:rPr>
              <a:t>. 戴太阳眼镜</a:t>
            </a:r>
            <a:endParaRPr lang="en-US" sz="3999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40391" y="4665168"/>
            <a:ext cx="6093111" cy="58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+mn-ea"/>
              </a:rPr>
              <a:t>B. </a:t>
            </a:r>
            <a:r>
              <a:rPr lang="zh-TW" altLang="en-US" sz="3999" dirty="0">
                <a:solidFill>
                  <a:srgbClr val="000000"/>
                </a:solidFill>
                <a:latin typeface="+mn-ea"/>
              </a:rPr>
              <a:t>手拿水瓶</a:t>
            </a:r>
            <a:endParaRPr lang="en-US" sz="3999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+mn-ea"/>
              </a:rPr>
              <a:t>小</a:t>
            </a:r>
            <a:r>
              <a:rPr lang="zh-TW" altLang="en-US" sz="14000">
                <a:solidFill>
                  <a:srgbClr val="404040"/>
                </a:solidFill>
                <a:latin typeface="+mn-ea"/>
              </a:rPr>
              <a:t>挑战</a:t>
            </a:r>
            <a:endParaRPr lang="en-US" sz="140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19" name="Freeform 7"/>
          <p:cNvSpPr/>
          <p:nvPr/>
        </p:nvSpPr>
        <p:spPr>
          <a:xfrm>
            <a:off x="8395158" y="5585320"/>
            <a:ext cx="1582681" cy="3307815"/>
          </a:xfrm>
          <a:custGeom>
            <a:avLst/>
            <a:gdLst/>
            <a:ahLst/>
            <a:cxnLst/>
            <a:rect l="l" t="t" r="r" b="b"/>
            <a:pathLst>
              <a:path w="1582681" h="3307815">
                <a:moveTo>
                  <a:pt x="0" y="0"/>
                </a:moveTo>
                <a:lnTo>
                  <a:pt x="1582681" y="0"/>
                </a:lnTo>
                <a:lnTo>
                  <a:pt x="1582681" y="3307815"/>
                </a:lnTo>
                <a:lnTo>
                  <a:pt x="0" y="3307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4377" b="-198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3089" y="2967830"/>
            <a:ext cx="14619404" cy="80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  <a:spcBef>
                <a:spcPct val="0"/>
              </a:spcBef>
            </a:pPr>
            <a:r>
              <a:rPr lang="en-US" sz="5460" dirty="0">
                <a:solidFill>
                  <a:srgbClr val="000000"/>
                </a:solidFill>
                <a:latin typeface="+mn-ea"/>
              </a:rPr>
              <a:t>3</a:t>
            </a:r>
            <a:r>
              <a:rPr lang="en-US" sz="5460">
                <a:solidFill>
                  <a:srgbClr val="000000"/>
                </a:solidFill>
                <a:latin typeface="+mn-ea"/>
              </a:rPr>
              <a:t>. 在进行升旗礼，以下的小朋友的礼仪正确吗? </a:t>
            </a:r>
            <a:endParaRPr lang="en-US" sz="5460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6" b="96189" l="7934" r="929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0141" y="7371905"/>
            <a:ext cx="828675" cy="84243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矩形 10"/>
          <p:cNvSpPr/>
          <p:nvPr/>
        </p:nvSpPr>
        <p:spPr>
          <a:xfrm>
            <a:off x="12393734" y="4178612"/>
            <a:ext cx="5561757" cy="4601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altLang="zh-TW" sz="4800" dirty="0">
                <a:solidFill>
                  <a:srgbClr val="000000"/>
                </a:solidFill>
                <a:latin typeface="+mn-ea"/>
              </a:rPr>
              <a:t>A</a:t>
            </a:r>
            <a:r>
              <a:rPr lang="zh-TW" altLang="en-US" sz="4800" dirty="0">
                <a:solidFill>
                  <a:srgbClr val="000000"/>
                </a:solidFill>
                <a:latin typeface="+mn-ea"/>
              </a:rPr>
              <a:t>及</a:t>
            </a:r>
            <a:r>
              <a:rPr lang="en-US" altLang="zh-TW" sz="4800">
                <a:solidFill>
                  <a:srgbClr val="000000"/>
                </a:solidFill>
                <a:latin typeface="+mn-ea"/>
              </a:rPr>
              <a:t>B</a:t>
            </a:r>
            <a:r>
              <a:rPr lang="zh-TW" altLang="en-US" sz="4800">
                <a:solidFill>
                  <a:srgbClr val="000000"/>
                </a:solidFill>
                <a:latin typeface="+mn-ea"/>
              </a:rPr>
              <a:t>都</a:t>
            </a:r>
            <a:r>
              <a:rPr lang="zh-TW" altLang="en-US" sz="4800">
                <a:solidFill>
                  <a:srgbClr val="FF0000"/>
                </a:solidFill>
                <a:latin typeface="+mn-ea"/>
              </a:rPr>
              <a:t>不正确</a:t>
            </a:r>
            <a:endParaRPr lang="en-US" altLang="zh-TW" sz="1200" dirty="0">
              <a:solidFill>
                <a:srgbClr val="000000"/>
              </a:solidFill>
              <a:latin typeface="+mn-ea"/>
            </a:endParaRPr>
          </a:p>
          <a:p>
            <a:pPr>
              <a:spcBef>
                <a:spcPct val="0"/>
              </a:spcBef>
            </a:pPr>
            <a:endParaRPr lang="en-US" altLang="zh-TW" sz="1200" dirty="0">
              <a:solidFill>
                <a:srgbClr val="000000"/>
              </a:solidFill>
              <a:latin typeface="+mn-ea"/>
            </a:endParaRPr>
          </a:p>
          <a:p>
            <a:pPr>
              <a:spcBef>
                <a:spcPct val="0"/>
              </a:spcBef>
            </a:pPr>
            <a:endParaRPr lang="en-US" altLang="zh-TW" sz="12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>
                <a:solidFill>
                  <a:srgbClr val="000000"/>
                </a:solidFill>
                <a:latin typeface="+mn-ea"/>
              </a:rPr>
              <a:t>在进行升旗礼时，</a:t>
            </a:r>
            <a:endParaRPr lang="en-US" altLang="zh-TW" sz="48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>
                <a:solidFill>
                  <a:srgbClr val="000000"/>
                </a:solidFill>
                <a:latin typeface="+mn-ea"/>
              </a:rPr>
              <a:t>不宜</a:t>
            </a:r>
            <a:r>
              <a:rPr lang="en-US" sz="4800">
                <a:solidFill>
                  <a:srgbClr val="000000"/>
                </a:solidFill>
                <a:latin typeface="+mn-ea"/>
              </a:rPr>
              <a:t>戴太阳眼镜</a:t>
            </a:r>
            <a:r>
              <a:rPr lang="zh-TW" altLang="en-US" sz="4800">
                <a:solidFill>
                  <a:srgbClr val="000000"/>
                </a:solidFill>
                <a:latin typeface="+mn-ea"/>
              </a:rPr>
              <a:t>，须</a:t>
            </a:r>
            <a:r>
              <a:rPr lang="en-US" altLang="zh-HK" sz="4800">
                <a:solidFill>
                  <a:srgbClr val="000000"/>
                </a:solidFill>
                <a:latin typeface="+mn-ea"/>
              </a:rPr>
              <a:t>面向国旗</a:t>
            </a:r>
            <a:r>
              <a:rPr lang="en-US" altLang="zh-HK" sz="4800">
                <a:solidFill>
                  <a:srgbClr val="FF3131"/>
                </a:solidFill>
                <a:latin typeface="+mn-ea"/>
              </a:rPr>
              <a:t>肃立</a:t>
            </a:r>
            <a:r>
              <a:rPr lang="en-US" altLang="zh-HK" sz="4800">
                <a:solidFill>
                  <a:srgbClr val="000000"/>
                </a:solidFill>
                <a:latin typeface="+mn-ea"/>
              </a:rPr>
              <a:t>，</a:t>
            </a:r>
            <a:r>
              <a:rPr lang="zh-TW" altLang="en-US" sz="4800">
                <a:solidFill>
                  <a:srgbClr val="000000"/>
                </a:solidFill>
                <a:latin typeface="+mn-ea"/>
              </a:rPr>
              <a:t>双手放两旁。</a:t>
            </a:r>
            <a:endParaRPr lang="en-US" sz="4800" dirty="0">
              <a:solidFill>
                <a:srgbClr val="000000"/>
              </a:solidFill>
              <a:latin typeface="+mn-ea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9786469" y="6657965"/>
            <a:ext cx="540625" cy="10823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>
            <a:off x="754649" y="5661342"/>
            <a:ext cx="1149321" cy="5598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5"/>
          <p:cNvSpPr txBox="1"/>
          <p:nvPr/>
        </p:nvSpPr>
        <p:spPr>
          <a:xfrm>
            <a:off x="13243118" y="329428"/>
            <a:ext cx="3943999" cy="2228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zh-TW" altLang="en-US" sz="14000" dirty="0">
                <a:solidFill>
                  <a:srgbClr val="0070C0"/>
                </a:solidFill>
                <a:ea typeface="王漢宗勘流亭"/>
              </a:rPr>
              <a:t>答案</a:t>
            </a:r>
            <a:endParaRPr lang="en-US" sz="14000" dirty="0">
              <a:solidFill>
                <a:srgbClr val="0070C0"/>
              </a:solidFill>
              <a:ea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332175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2"/>
          <p:cNvSpPr/>
          <p:nvPr/>
        </p:nvSpPr>
        <p:spPr>
          <a:xfrm rot="2523674">
            <a:off x="5432988" y="6720836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958857"/>
            <a:ext cx="15125700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2"/>
              </a:lnSpc>
            </a:pPr>
            <a:r>
              <a:rPr lang="en-US" altLang="zh-TW" sz="5460" dirty="0">
                <a:solidFill>
                  <a:srgbClr val="000000"/>
                </a:solidFill>
                <a:latin typeface="+mn-ea"/>
              </a:rPr>
              <a:t>4</a:t>
            </a:r>
            <a:r>
              <a:rPr lang="en-US" sz="5460">
                <a:solidFill>
                  <a:srgbClr val="000000"/>
                </a:solidFill>
                <a:latin typeface="+mn-ea"/>
              </a:rPr>
              <a:t>. </a:t>
            </a:r>
            <a:r>
              <a:rPr lang="zh-TW" altLang="en-US" sz="5460">
                <a:solidFill>
                  <a:srgbClr val="000000"/>
                </a:solidFill>
                <a:latin typeface="+mn-ea"/>
              </a:rPr>
              <a:t>向同学分享下次学校进行升旗礼时，我们需要 </a:t>
            </a:r>
            <a:endParaRPr lang="en-US" altLang="zh-TW" sz="546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552"/>
              </a:lnSpc>
            </a:pPr>
            <a:r>
              <a:rPr lang="en-US" altLang="zh-TW" sz="5460">
                <a:solidFill>
                  <a:srgbClr val="000000"/>
                </a:solidFill>
                <a:latin typeface="+mn-ea"/>
              </a:rPr>
              <a:t>   </a:t>
            </a:r>
            <a:r>
              <a:rPr lang="zh-TW" altLang="en-US" sz="5460">
                <a:solidFill>
                  <a:srgbClr val="000000"/>
                </a:solidFill>
                <a:latin typeface="+mn-ea"/>
              </a:rPr>
              <a:t>注意的事项。</a:t>
            </a:r>
            <a:endParaRPr lang="en-US" sz="546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7153"/>
              </a:lnSpc>
            </a:pPr>
            <a:r>
              <a:rPr lang="en-US" sz="5460" dirty="0">
                <a:solidFill>
                  <a:srgbClr val="000000"/>
                </a:solidFill>
                <a:latin typeface="+mn-ea"/>
              </a:rPr>
              <a:t>   </a:t>
            </a:r>
          </a:p>
        </p:txBody>
      </p:sp>
      <p:sp>
        <p:nvSpPr>
          <p:cNvPr id="6" name="Freeform 6"/>
          <p:cNvSpPr/>
          <p:nvPr/>
        </p:nvSpPr>
        <p:spPr>
          <a:xfrm rot="2523674">
            <a:off x="13552127" y="6605055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92494" y="3920860"/>
            <a:ext cx="2726043" cy="4973068"/>
          </a:xfrm>
          <a:custGeom>
            <a:avLst/>
            <a:gdLst/>
            <a:ahLst/>
            <a:cxnLst/>
            <a:rect l="l" t="t" r="r" b="b"/>
            <a:pathLst>
              <a:path w="2726043" h="4973068">
                <a:moveTo>
                  <a:pt x="0" y="0"/>
                </a:moveTo>
                <a:lnTo>
                  <a:pt x="2726043" y="0"/>
                </a:lnTo>
                <a:lnTo>
                  <a:pt x="2726043" y="4973069"/>
                </a:lnTo>
                <a:lnTo>
                  <a:pt x="0" y="497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+mn-ea"/>
              </a:rPr>
              <a:t>小</a:t>
            </a:r>
            <a:r>
              <a:rPr lang="zh-TW" altLang="en-US" sz="14000">
                <a:solidFill>
                  <a:srgbClr val="404040"/>
                </a:solidFill>
                <a:latin typeface="+mn-ea"/>
              </a:rPr>
              <a:t>挑战</a:t>
            </a:r>
            <a:endParaRPr lang="en-US" sz="140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13" name="Freeform 23"/>
          <p:cNvSpPr/>
          <p:nvPr/>
        </p:nvSpPr>
        <p:spPr>
          <a:xfrm>
            <a:off x="6019800" y="5884564"/>
            <a:ext cx="2426738" cy="2649251"/>
          </a:xfrm>
          <a:custGeom>
            <a:avLst/>
            <a:gdLst/>
            <a:ahLst/>
            <a:cxnLst/>
            <a:rect l="l" t="t" r="r" b="b"/>
            <a:pathLst>
              <a:path w="2002337" h="2314841">
                <a:moveTo>
                  <a:pt x="0" y="0"/>
                </a:moveTo>
                <a:lnTo>
                  <a:pt x="2002337" y="0"/>
                </a:lnTo>
                <a:lnTo>
                  <a:pt x="2002337" y="2314840"/>
                </a:lnTo>
                <a:lnTo>
                  <a:pt x="0" y="2314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25"/>
          <p:cNvSpPr/>
          <p:nvPr/>
        </p:nvSpPr>
        <p:spPr>
          <a:xfrm>
            <a:off x="8446538" y="4866122"/>
            <a:ext cx="2907262" cy="1267978"/>
          </a:xfrm>
          <a:custGeom>
            <a:avLst/>
            <a:gdLst/>
            <a:ahLst/>
            <a:cxnLst/>
            <a:rect l="l" t="t" r="r" b="b"/>
            <a:pathLst>
              <a:path w="2290053" h="1076325">
                <a:moveTo>
                  <a:pt x="0" y="0"/>
                </a:moveTo>
                <a:lnTo>
                  <a:pt x="2290053" y="0"/>
                </a:lnTo>
                <a:lnTo>
                  <a:pt x="2290053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027349" y="8292256"/>
            <a:ext cx="3020519" cy="2793980"/>
          </a:xfrm>
          <a:custGeom>
            <a:avLst/>
            <a:gdLst/>
            <a:ahLst/>
            <a:cxnLst/>
            <a:rect l="l" t="t" r="r" b="b"/>
            <a:pathLst>
              <a:path w="3020519" h="2793980">
                <a:moveTo>
                  <a:pt x="0" y="0"/>
                </a:moveTo>
                <a:lnTo>
                  <a:pt x="3020519" y="0"/>
                </a:lnTo>
                <a:lnTo>
                  <a:pt x="3020519" y="2793980"/>
                </a:lnTo>
                <a:lnTo>
                  <a:pt x="0" y="2793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36807" y="-2230921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18487" y="-1606223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6027349" y="-1201274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77054">
            <a:off x="3825562" y="76413"/>
            <a:ext cx="935016" cy="2735419"/>
          </a:xfrm>
          <a:custGeom>
            <a:avLst/>
            <a:gdLst/>
            <a:ahLst/>
            <a:cxnLst/>
            <a:rect l="l" t="t" r="r" b="b"/>
            <a:pathLst>
              <a:path w="935016" h="2735419">
                <a:moveTo>
                  <a:pt x="0" y="0"/>
                </a:moveTo>
                <a:lnTo>
                  <a:pt x="935016" y="0"/>
                </a:lnTo>
                <a:lnTo>
                  <a:pt x="935016" y="2735419"/>
                </a:lnTo>
                <a:lnTo>
                  <a:pt x="0" y="2735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94855">
            <a:off x="16254971" y="7223801"/>
            <a:ext cx="1710613" cy="2508899"/>
          </a:xfrm>
          <a:custGeom>
            <a:avLst/>
            <a:gdLst/>
            <a:ahLst/>
            <a:cxnLst/>
            <a:rect l="l" t="t" r="r" b="b"/>
            <a:pathLst>
              <a:path w="1710613" h="2508899">
                <a:moveTo>
                  <a:pt x="0" y="0"/>
                </a:moveTo>
                <a:lnTo>
                  <a:pt x="1710613" y="0"/>
                </a:lnTo>
                <a:lnTo>
                  <a:pt x="1710613" y="2508899"/>
                </a:lnTo>
                <a:lnTo>
                  <a:pt x="0" y="2508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0837" y="435097"/>
            <a:ext cx="2806589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9000" b="1" dirty="0" err="1">
                <a:solidFill>
                  <a:srgbClr val="000000"/>
                </a:solidFill>
                <a:ea typeface="王漢宗顏楷體"/>
              </a:rPr>
              <a:t>总结</a:t>
            </a:r>
            <a:endParaRPr lang="en-US" sz="9000" b="1" dirty="0">
              <a:solidFill>
                <a:srgbClr val="000000"/>
              </a:solidFill>
              <a:ea typeface="王漢宗顏楷體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61224" y="2888246"/>
            <a:ext cx="17221200" cy="916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60" dirty="0" err="1">
                <a:solidFill>
                  <a:srgbClr val="000000"/>
                </a:solidFill>
                <a:latin typeface="+mn-ea"/>
              </a:rPr>
              <a:t>香港特别行政区是国</a:t>
            </a:r>
            <a:r>
              <a:rPr lang="zh-HK" altLang="en-US" sz="5460" dirty="0">
                <a:solidFill>
                  <a:srgbClr val="000000"/>
                </a:solidFill>
                <a:latin typeface="+mn-ea"/>
              </a:rPr>
              <a:t>家的</a:t>
            </a:r>
            <a:r>
              <a:rPr lang="zh-HK" altLang="en-US" sz="5460" u="sng" dirty="0">
                <a:solidFill>
                  <a:srgbClr val="EE1C25"/>
                </a:solidFill>
                <a:latin typeface="+mn-ea"/>
              </a:rPr>
              <a:t>一</a:t>
            </a:r>
            <a:r>
              <a:rPr lang="en-US" sz="5460" u="sng" dirty="0" err="1">
                <a:solidFill>
                  <a:srgbClr val="EE1C25"/>
                </a:solidFill>
                <a:latin typeface="+mn-ea"/>
              </a:rPr>
              <a:t>部分</a:t>
            </a:r>
            <a:endParaRPr lang="en-US" sz="5460" u="sng" dirty="0">
              <a:solidFill>
                <a:srgbClr val="EE1C25"/>
              </a:solidFill>
              <a:latin typeface="+mn-ea"/>
            </a:endParaRPr>
          </a:p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60" dirty="0" err="1">
                <a:solidFill>
                  <a:srgbClr val="000000"/>
                </a:solidFill>
                <a:latin typeface="+mn-ea"/>
              </a:rPr>
              <a:t>国旗</a:t>
            </a:r>
            <a:r>
              <a:rPr lang="zh-TW" altLang="en-US" sz="5460" dirty="0">
                <a:solidFill>
                  <a:srgbClr val="000000"/>
                </a:solidFill>
                <a:latin typeface="+mn-ea"/>
              </a:rPr>
              <a:t>和国徽</a:t>
            </a:r>
            <a:r>
              <a:rPr lang="en-US" sz="5460" dirty="0" err="1">
                <a:solidFill>
                  <a:srgbClr val="000000"/>
                </a:solidFill>
                <a:latin typeface="+mn-ea"/>
              </a:rPr>
              <a:t>是</a:t>
            </a:r>
            <a:r>
              <a:rPr lang="en-US" sz="5460" u="sng" dirty="0" err="1">
                <a:solidFill>
                  <a:srgbClr val="EE1C25"/>
                </a:solidFill>
                <a:latin typeface="+mn-ea"/>
              </a:rPr>
              <a:t>国家的象征</a:t>
            </a:r>
            <a:r>
              <a:rPr lang="zh-TW" altLang="en-US" sz="5460" u="sng" dirty="0">
                <a:solidFill>
                  <a:srgbClr val="EE1C25"/>
                </a:solidFill>
                <a:latin typeface="+mn-ea"/>
              </a:rPr>
              <a:t>和标志</a:t>
            </a:r>
            <a:endParaRPr lang="en-US" altLang="zh-TW" sz="5460" u="sng" dirty="0">
              <a:solidFill>
                <a:srgbClr val="EE1C25"/>
              </a:solidFill>
              <a:latin typeface="+mn-ea"/>
            </a:endParaRPr>
          </a:p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sz="5460" dirty="0">
                <a:solidFill>
                  <a:srgbClr val="000000"/>
                </a:solidFill>
                <a:latin typeface="+mn-ea"/>
              </a:rPr>
              <a:t>我们应该</a:t>
            </a:r>
            <a:r>
              <a:rPr lang="zh-TW" altLang="en-US" sz="5460" dirty="0">
                <a:solidFill>
                  <a:srgbClr val="FF0000"/>
                </a:solidFill>
                <a:latin typeface="+mn-ea"/>
              </a:rPr>
              <a:t>爱护</a:t>
            </a:r>
            <a:r>
              <a:rPr lang="zh-TW" altLang="en-US" sz="5460" dirty="0">
                <a:solidFill>
                  <a:srgbClr val="000000"/>
                </a:solidFill>
                <a:latin typeface="+mn-ea"/>
              </a:rPr>
              <a:t>国旗、国徽、区旗及区徽，以及</a:t>
            </a:r>
            <a:r>
              <a:rPr lang="zh-TW" altLang="en-US" sz="5460" dirty="0">
                <a:solidFill>
                  <a:srgbClr val="FF0000"/>
                </a:solidFill>
                <a:latin typeface="+mn-ea"/>
              </a:rPr>
              <a:t>遵守</a:t>
            </a:r>
            <a:r>
              <a:rPr lang="zh-TW" altLang="en-US" sz="5460" dirty="0">
                <a:solidFill>
                  <a:srgbClr val="000000"/>
                </a:solidFill>
                <a:latin typeface="+mn-ea"/>
              </a:rPr>
              <a:t>升挂国旗仪式和奏唱国歌的礼仪</a:t>
            </a:r>
            <a:endParaRPr lang="en-US" altLang="zh-TW" sz="5460" dirty="0">
              <a:solidFill>
                <a:srgbClr val="000000"/>
              </a:solidFill>
              <a:latin typeface="+mn-ea"/>
            </a:endParaRPr>
          </a:p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HK" altLang="en-US" sz="6000" dirty="0">
                <a:solidFill>
                  <a:srgbClr val="000000"/>
                </a:solidFill>
                <a:latin typeface="+mn-ea"/>
              </a:rPr>
              <a:t>我们</a:t>
            </a:r>
            <a:r>
              <a:rPr lang="en-US" altLang="zh-HK" sz="6000" dirty="0" err="1">
                <a:solidFill>
                  <a:srgbClr val="000000"/>
                </a:solidFill>
                <a:latin typeface="+mn-ea"/>
              </a:rPr>
              <a:t>应该</a:t>
            </a:r>
            <a:r>
              <a:rPr lang="en-US" altLang="zh-HK" sz="6000" dirty="0" err="1">
                <a:solidFill>
                  <a:srgbClr val="EE1C25"/>
                </a:solidFill>
                <a:latin typeface="+mn-ea"/>
              </a:rPr>
              <a:t>尊重</a:t>
            </a:r>
            <a:r>
              <a:rPr lang="en-US" altLang="zh-HK" sz="6000" dirty="0" err="1">
                <a:solidFill>
                  <a:srgbClr val="000000"/>
                </a:solidFill>
                <a:latin typeface="+mn-ea"/>
              </a:rPr>
              <a:t>和</a:t>
            </a:r>
            <a:r>
              <a:rPr lang="en-US" altLang="zh-HK" sz="6000" dirty="0" err="1">
                <a:solidFill>
                  <a:srgbClr val="EE1C25"/>
                </a:solidFill>
                <a:latin typeface="+mn-ea"/>
              </a:rPr>
              <a:t>爱</a:t>
            </a:r>
            <a:r>
              <a:rPr lang="en-US" altLang="zh-HK" sz="6000" dirty="0" err="1">
                <a:solidFill>
                  <a:srgbClr val="000000"/>
                </a:solidFill>
                <a:latin typeface="+mn-ea"/>
              </a:rPr>
              <a:t>我们的国家</a:t>
            </a:r>
            <a:endParaRPr lang="en-US" altLang="zh-HK" sz="6000" dirty="0">
              <a:solidFill>
                <a:srgbClr val="000000"/>
              </a:solidFill>
              <a:latin typeface="+mn-ea"/>
            </a:endParaRPr>
          </a:p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zh-TW" sz="5460" u="sng" dirty="0">
              <a:solidFill>
                <a:srgbClr val="EE1C25"/>
              </a:solidFill>
              <a:latin typeface="+mn-ea"/>
            </a:endParaRPr>
          </a:p>
          <a:p>
            <a:pPr marL="1143000" lvl="1" indent="-6858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5460" u="sng" dirty="0">
              <a:solidFill>
                <a:srgbClr val="EE1C25"/>
              </a:solidFill>
              <a:latin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42" y="45553"/>
            <a:ext cx="2933364" cy="2933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061034" y="-325741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23674">
            <a:off x="7445460" y="8378329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63650">
            <a:off x="-664775" y="-1308866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5"/>
                </a:lnTo>
                <a:lnTo>
                  <a:pt x="0" y="4015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92567" y="-1910722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54662">
            <a:off x="15171112" y="-1312309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70"/>
                </a:lnTo>
                <a:lnTo>
                  <a:pt x="0" y="36647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39357" y="1433554"/>
            <a:ext cx="17006496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6000" b="1" dirty="0">
                <a:solidFill>
                  <a:srgbClr val="000000"/>
                </a:solidFill>
                <a:latin typeface="+mn-ea"/>
              </a:rPr>
              <a:t>「我们的国旗、国歌和区旗」有声故事绘本</a:t>
            </a:r>
            <a:endParaRPr lang="en-US" altLang="zh-TW" sz="6000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  <a:hlinkClick r:id="rId9"/>
              </a:rPr>
              <a:t>https://emm.edcity.hk/media/1_pla09saf/</a:t>
            </a:r>
            <a:endParaRPr lang="en-US" sz="5000" dirty="0">
              <a:solidFill>
                <a:srgbClr val="000000"/>
              </a:solidFill>
              <a:latin typeface="Times New Roman" panose="02020603050405020304" pitchFamily="18" charset="0"/>
              <a:ea typeface="王漢宗顏楷體"/>
              <a:cs typeface="Times New Roman" panose="02020603050405020304" pitchFamily="18" charset="0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王漢宗顏楷體"/>
              <a:ea typeface="王漢宗顏楷體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536016" y="2881998"/>
            <a:ext cx="3225720" cy="2808006"/>
          </a:xfrm>
          <a:custGeom>
            <a:avLst/>
            <a:gdLst/>
            <a:ahLst/>
            <a:cxnLst/>
            <a:rect l="l" t="t" r="r" b="b"/>
            <a:pathLst>
              <a:path w="3721020" h="3176821">
                <a:moveTo>
                  <a:pt x="0" y="0"/>
                </a:moveTo>
                <a:lnTo>
                  <a:pt x="3721020" y="0"/>
                </a:lnTo>
                <a:lnTo>
                  <a:pt x="3721020" y="3176820"/>
                </a:lnTo>
                <a:lnTo>
                  <a:pt x="0" y="3176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圖片 10">
            <a:hlinkClick r:id="rId9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8938" y="3321590"/>
            <a:ext cx="882967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85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183499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23244" y="4345860"/>
            <a:ext cx="1035329" cy="1018632"/>
            <a:chOff x="0" y="0"/>
            <a:chExt cx="413062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3062" cy="406400"/>
            </a:xfrm>
            <a:custGeom>
              <a:avLst/>
              <a:gdLst/>
              <a:ahLst/>
              <a:cxnLst/>
              <a:rect l="l" t="t" r="r" b="b"/>
              <a:pathLst>
                <a:path w="413062" h="406400">
                  <a:moveTo>
                    <a:pt x="203200" y="0"/>
                  </a:moveTo>
                  <a:lnTo>
                    <a:pt x="209862" y="0"/>
                  </a:lnTo>
                  <a:cubicBezTo>
                    <a:pt x="322086" y="0"/>
                    <a:pt x="413062" y="90976"/>
                    <a:pt x="413062" y="203200"/>
                  </a:cubicBezTo>
                  <a:lnTo>
                    <a:pt x="413062" y="203200"/>
                  </a:lnTo>
                  <a:cubicBezTo>
                    <a:pt x="413062" y="257092"/>
                    <a:pt x="391653" y="308777"/>
                    <a:pt x="353546" y="346884"/>
                  </a:cubicBezTo>
                  <a:cubicBezTo>
                    <a:pt x="315439" y="384991"/>
                    <a:pt x="263754" y="406400"/>
                    <a:pt x="20986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413062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90"/>
                </a:lnSpc>
              </a:pPr>
              <a:r>
                <a:rPr lang="en-US" sz="3000" spc="213">
                  <a:solidFill>
                    <a:srgbClr val="FFFFFF"/>
                  </a:solidFill>
                  <a:latin typeface="Montserrat Classic Bold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35772" y="4345860"/>
            <a:ext cx="1119327" cy="1018632"/>
            <a:chOff x="0" y="0"/>
            <a:chExt cx="446574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6574" cy="406400"/>
            </a:xfrm>
            <a:custGeom>
              <a:avLst/>
              <a:gdLst/>
              <a:ahLst/>
              <a:cxnLst/>
              <a:rect l="l" t="t" r="r" b="b"/>
              <a:pathLst>
                <a:path w="446574" h="406400">
                  <a:moveTo>
                    <a:pt x="203200" y="0"/>
                  </a:moveTo>
                  <a:lnTo>
                    <a:pt x="243374" y="0"/>
                  </a:lnTo>
                  <a:cubicBezTo>
                    <a:pt x="297266" y="0"/>
                    <a:pt x="348951" y="21409"/>
                    <a:pt x="387058" y="59516"/>
                  </a:cubicBezTo>
                  <a:cubicBezTo>
                    <a:pt x="425166" y="97623"/>
                    <a:pt x="446574" y="149308"/>
                    <a:pt x="446574" y="203200"/>
                  </a:cubicBezTo>
                  <a:lnTo>
                    <a:pt x="446574" y="203200"/>
                  </a:lnTo>
                  <a:cubicBezTo>
                    <a:pt x="446574" y="315424"/>
                    <a:pt x="355599" y="406400"/>
                    <a:pt x="24337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lnTo>
                    <a:pt x="0" y="203200"/>
                  </a:ln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446574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90"/>
                </a:lnSpc>
              </a:pPr>
              <a:r>
                <a:rPr lang="en-US" sz="3000" spc="213">
                  <a:solidFill>
                    <a:srgbClr val="FFFFFF"/>
                  </a:solidFill>
                  <a:latin typeface="Montserrat Classic Bold"/>
                </a:rPr>
                <a:t>02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861607" y="8399011"/>
            <a:ext cx="472770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>
                <a:solidFill>
                  <a:srgbClr val="232253"/>
                </a:solidFill>
                <a:latin typeface="+mn-ea"/>
              </a:rPr>
              <a:t>中华人民共和国</a:t>
            </a:r>
            <a:endParaRPr lang="en-US" sz="4800" b="1" dirty="0">
              <a:solidFill>
                <a:srgbClr val="232253"/>
              </a:solidFill>
              <a:latin typeface="+mn-ea"/>
            </a:endParaRPr>
          </a:p>
          <a:p>
            <a:pPr>
              <a:spcBef>
                <a:spcPct val="0"/>
              </a:spcBef>
            </a:pPr>
            <a:r>
              <a:rPr lang="en-US" sz="4800" b="1">
                <a:solidFill>
                  <a:srgbClr val="232253"/>
                </a:solidFill>
                <a:latin typeface="+mn-ea"/>
              </a:rPr>
              <a:t>国旗 </a:t>
            </a:r>
            <a:r>
              <a:rPr lang="en-US" altLang="zh-TW" sz="4800" b="1">
                <a:solidFill>
                  <a:srgbClr val="232253"/>
                </a:solidFill>
                <a:latin typeface="+mn-ea"/>
              </a:rPr>
              <a:t>(</a:t>
            </a:r>
            <a:r>
              <a:rPr lang="zh-TW" altLang="en-US" sz="4800" b="1">
                <a:solidFill>
                  <a:srgbClr val="232253"/>
                </a:solidFill>
                <a:latin typeface="+mn-ea"/>
              </a:rPr>
              <a:t>五星红旗</a:t>
            </a:r>
            <a:r>
              <a:rPr lang="en-US" altLang="zh-TW" sz="4800" b="1">
                <a:solidFill>
                  <a:srgbClr val="232253"/>
                </a:solidFill>
                <a:latin typeface="+mn-ea"/>
              </a:rPr>
              <a:t>)</a:t>
            </a:r>
            <a:endParaRPr lang="en-US" sz="4800" b="1" dirty="0">
              <a:solidFill>
                <a:srgbClr val="232253"/>
              </a:solidFill>
              <a:latin typeface="+mn-ea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096214" y="4030538"/>
            <a:ext cx="6398091" cy="4194976"/>
          </a:xfrm>
          <a:custGeom>
            <a:avLst/>
            <a:gdLst/>
            <a:ahLst/>
            <a:cxnLst/>
            <a:rect l="l" t="t" r="r" b="b"/>
            <a:pathLst>
              <a:path w="3947942" h="2633246">
                <a:moveTo>
                  <a:pt x="0" y="0"/>
                </a:moveTo>
                <a:lnTo>
                  <a:pt x="3947942" y="0"/>
                </a:lnTo>
                <a:lnTo>
                  <a:pt x="3947942" y="2633246"/>
                </a:lnTo>
                <a:lnTo>
                  <a:pt x="0" y="26332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1259" y="-459281"/>
            <a:ext cx="18076741" cy="5027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altLang="zh-TW" sz="4000" dirty="0">
              <a:solidFill>
                <a:srgbClr val="000000"/>
              </a:solidFill>
              <a:ea typeface="王漢宗顏楷體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altLang="zh-TW" sz="4200" dirty="0">
              <a:solidFill>
                <a:srgbClr val="000000"/>
              </a:solidFill>
              <a:ea typeface="王漢宗顏楷體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zh-TW" altLang="en-US" sz="4200" b="1" dirty="0">
                <a:solidFill>
                  <a:srgbClr val="000000"/>
                </a:solidFill>
                <a:latin typeface="+mn-ea"/>
              </a:rPr>
              <a:t>我们国家的全名是</a:t>
            </a:r>
            <a:r>
              <a:rPr lang="zh-TW" altLang="en-US" sz="4200" b="1" dirty="0">
                <a:solidFill>
                  <a:srgbClr val="ED1B2F"/>
                </a:solidFill>
                <a:latin typeface="+mn-ea"/>
              </a:rPr>
              <a:t>「</a:t>
            </a:r>
            <a:r>
              <a:rPr lang="en-US" sz="4200" b="1" dirty="0" err="1">
                <a:solidFill>
                  <a:srgbClr val="ED1B2F"/>
                </a:solidFill>
                <a:latin typeface="+mn-ea"/>
              </a:rPr>
              <a:t>中华人民共和国</a:t>
            </a:r>
            <a:r>
              <a:rPr lang="zh-TW" altLang="en-US" sz="4200" b="1" dirty="0">
                <a:solidFill>
                  <a:srgbClr val="ED1B2F"/>
                </a:solidFill>
                <a:latin typeface="+mn-ea"/>
              </a:rPr>
              <a:t>」</a:t>
            </a:r>
            <a:r>
              <a:rPr lang="en-US" sz="4200" b="1" dirty="0">
                <a:solidFill>
                  <a:srgbClr val="000000"/>
                </a:solidFill>
                <a:latin typeface="+mn-ea"/>
              </a:rPr>
              <a:t>，</a:t>
            </a:r>
            <a:r>
              <a:rPr lang="en-US" sz="4200" b="1" dirty="0" err="1">
                <a:solidFill>
                  <a:srgbClr val="000000"/>
                </a:solidFill>
                <a:latin typeface="+mn-ea"/>
              </a:rPr>
              <a:t>简称</a:t>
            </a:r>
            <a:r>
              <a:rPr lang="en-US" sz="4200" b="1" dirty="0" err="1">
                <a:solidFill>
                  <a:srgbClr val="ED1B2F"/>
                </a:solidFill>
                <a:latin typeface="+mn-ea"/>
              </a:rPr>
              <a:t>「中国</a:t>
            </a:r>
            <a:r>
              <a:rPr lang="en-US" sz="4200" b="1" dirty="0">
                <a:solidFill>
                  <a:srgbClr val="ED1B2F"/>
                </a:solidFill>
                <a:latin typeface="+mn-ea"/>
              </a:rPr>
              <a:t>」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sz="3000" b="1" u="sng" dirty="0">
              <a:solidFill>
                <a:srgbClr val="ED1B2F"/>
              </a:solidFill>
              <a:latin typeface="+mn-ea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4200" b="1" dirty="0" err="1">
                <a:solidFill>
                  <a:srgbClr val="000000"/>
                </a:solidFill>
                <a:latin typeface="+mn-ea"/>
              </a:rPr>
              <a:t>中华人民共和国国旗和国徽是</a:t>
            </a:r>
            <a:r>
              <a:rPr lang="en-US" sz="4200" b="1" u="sng" dirty="0" err="1">
                <a:solidFill>
                  <a:srgbClr val="ED1B2F"/>
                </a:solidFill>
                <a:latin typeface="+mn-ea"/>
              </a:rPr>
              <a:t>国家的标志</a:t>
            </a:r>
            <a:r>
              <a:rPr lang="en-US" sz="4200" b="1" dirty="0" err="1">
                <a:solidFill>
                  <a:srgbClr val="000000"/>
                </a:solidFill>
                <a:latin typeface="+mn-ea"/>
              </a:rPr>
              <a:t>，也是</a:t>
            </a:r>
            <a:r>
              <a:rPr lang="en-US" sz="4200" b="1" u="sng" dirty="0" err="1">
                <a:solidFill>
                  <a:srgbClr val="ED1B2F"/>
                </a:solidFill>
                <a:latin typeface="+mn-ea"/>
              </a:rPr>
              <a:t>国家和国家主权的象征</a:t>
            </a:r>
            <a:endParaRPr lang="en-US" sz="4200" b="1" u="sng" dirty="0">
              <a:solidFill>
                <a:srgbClr val="ED1B2F"/>
              </a:solidFill>
              <a:latin typeface="+mn-ea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sz="3000" b="1" u="sng" dirty="0">
              <a:solidFill>
                <a:srgbClr val="ED1B2F"/>
              </a:solidFill>
              <a:latin typeface="+mn-ea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altLang="zh-HK" sz="4200" b="1" dirty="0" err="1">
                <a:solidFill>
                  <a:srgbClr val="000000"/>
                </a:solidFill>
                <a:latin typeface="+mn-ea"/>
              </a:rPr>
              <a:t>香港特别行政区是</a:t>
            </a:r>
            <a:r>
              <a:rPr lang="en-US" altLang="zh-HK" sz="4200" b="1" u="sng" dirty="0" err="1">
                <a:solidFill>
                  <a:srgbClr val="ED1B2F"/>
                </a:solidFill>
                <a:latin typeface="+mn-ea"/>
              </a:rPr>
              <a:t>国家的</a:t>
            </a:r>
            <a:r>
              <a:rPr lang="zh-TW" altLang="en-US" sz="4200" b="1" u="sng" dirty="0">
                <a:solidFill>
                  <a:srgbClr val="ED1B2F"/>
                </a:solidFill>
                <a:latin typeface="+mn-ea"/>
              </a:rPr>
              <a:t>一</a:t>
            </a:r>
            <a:r>
              <a:rPr lang="en-US" altLang="zh-HK" sz="4200" b="1" u="sng" dirty="0" err="1">
                <a:solidFill>
                  <a:srgbClr val="ED1B2F"/>
                </a:solidFill>
                <a:latin typeface="+mn-ea"/>
              </a:rPr>
              <a:t>部分</a:t>
            </a:r>
            <a:endParaRPr lang="en-US" altLang="zh-HK" sz="4200" b="1" u="sng" dirty="0">
              <a:solidFill>
                <a:srgbClr val="ED1B2F"/>
              </a:solidFill>
              <a:latin typeface="+mn-ea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endParaRPr lang="en-US" sz="4200" u="sng" dirty="0">
              <a:solidFill>
                <a:srgbClr val="ED1B2F"/>
              </a:solidFill>
              <a:ea typeface="王漢宗顏楷體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6317334" y="-173497"/>
            <a:ext cx="2181344" cy="1961427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1528812" y="8805932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291308">
            <a:off x="16448637" y="8231323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237140" y="9755296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0" name="TextBox 18"/>
          <p:cNvSpPr txBox="1"/>
          <p:nvPr/>
        </p:nvSpPr>
        <p:spPr>
          <a:xfrm>
            <a:off x="10732880" y="8471768"/>
            <a:ext cx="432376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>
                <a:solidFill>
                  <a:srgbClr val="232253"/>
                </a:solidFill>
                <a:latin typeface="+mn-ea"/>
              </a:rPr>
              <a:t>中华人民共和国</a:t>
            </a:r>
            <a:endParaRPr lang="en-US" sz="4800" b="1" dirty="0">
              <a:solidFill>
                <a:srgbClr val="232253"/>
              </a:solidFill>
              <a:latin typeface="+mn-ea"/>
            </a:endParaRPr>
          </a:p>
          <a:p>
            <a:pPr algn="ctr">
              <a:spcBef>
                <a:spcPct val="0"/>
              </a:spcBef>
            </a:pPr>
            <a:r>
              <a:rPr lang="en-US" sz="4800" b="1">
                <a:solidFill>
                  <a:srgbClr val="232253"/>
                </a:solidFill>
                <a:latin typeface="+mn-ea"/>
              </a:rPr>
              <a:t>国徽</a:t>
            </a:r>
            <a:endParaRPr lang="en-US" sz="4800" b="1" dirty="0">
              <a:solidFill>
                <a:srgbClr val="232253"/>
              </a:solidFill>
              <a:latin typeface="+mn-ea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821" y="3904032"/>
            <a:ext cx="4697478" cy="4697478"/>
          </a:xfrm>
          <a:prstGeom prst="rect">
            <a:avLst/>
          </a:prstGeom>
        </p:spPr>
      </p:pic>
      <p:sp>
        <p:nvSpPr>
          <p:cNvPr id="32" name="Freeform 10"/>
          <p:cNvSpPr/>
          <p:nvPr/>
        </p:nvSpPr>
        <p:spPr>
          <a:xfrm rot="13805972">
            <a:off x="16646054" y="2732914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3" name="Freeform 22"/>
          <p:cNvSpPr/>
          <p:nvPr/>
        </p:nvSpPr>
        <p:spPr>
          <a:xfrm rot="12726265">
            <a:off x="-1259894" y="-2513086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41334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40361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2" y="0"/>
                </a:lnTo>
                <a:lnTo>
                  <a:pt x="2669512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-712538" y="8375748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29396">
            <a:off x="16275721" y="350246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427895" y="2925147"/>
            <a:ext cx="10576899" cy="327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6500" b="1" dirty="0" err="1">
                <a:solidFill>
                  <a:srgbClr val="232253"/>
                </a:solidFill>
                <a:latin typeface="+mn-ea"/>
              </a:rPr>
              <a:t>你会在甚么时候</a:t>
            </a:r>
            <a:endParaRPr lang="en-US" sz="6500" b="1" dirty="0">
              <a:solidFill>
                <a:srgbClr val="232253"/>
              </a:solidFill>
              <a:latin typeface="+mn-ea"/>
            </a:endParaRPr>
          </a:p>
          <a:p>
            <a:pPr algn="ctr">
              <a:lnSpc>
                <a:spcPts val="8520"/>
              </a:lnSpc>
            </a:pPr>
            <a:r>
              <a:rPr lang="en-US" sz="6500" b="1" dirty="0" err="1">
                <a:solidFill>
                  <a:srgbClr val="232253"/>
                </a:solidFill>
                <a:latin typeface="+mn-ea"/>
              </a:rPr>
              <a:t>唱中华人民共和国国歌</a:t>
            </a:r>
            <a:endParaRPr lang="en-US" sz="6500" b="1" dirty="0">
              <a:solidFill>
                <a:srgbClr val="232253"/>
              </a:solidFill>
              <a:latin typeface="+mn-ea"/>
            </a:endParaRPr>
          </a:p>
          <a:p>
            <a:pPr algn="ctr">
              <a:lnSpc>
                <a:spcPts val="852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232253"/>
                </a:solidFill>
                <a:latin typeface="+mn-ea"/>
              </a:rPr>
              <a:t>《</a:t>
            </a:r>
            <a:r>
              <a:rPr lang="en-US" sz="6500" b="1" dirty="0" err="1">
                <a:solidFill>
                  <a:srgbClr val="232253"/>
                </a:solidFill>
                <a:latin typeface="+mn-ea"/>
              </a:rPr>
              <a:t>义勇军进行曲</a:t>
            </a:r>
            <a:r>
              <a:rPr lang="en-US" sz="6500" b="1" dirty="0">
                <a:solidFill>
                  <a:srgbClr val="232253"/>
                </a:solidFill>
                <a:latin typeface="+mn-ea"/>
              </a:rPr>
              <a:t>》？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7200" y="400089"/>
            <a:ext cx="3947942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999"/>
              </a:lnSpc>
              <a:spcBef>
                <a:spcPct val="0"/>
              </a:spcBef>
            </a:pPr>
            <a:r>
              <a:rPr lang="en-US" sz="9999" dirty="0" err="1">
                <a:solidFill>
                  <a:srgbClr val="232253"/>
                </a:solidFill>
                <a:ea typeface="王漢宗顏楷體"/>
              </a:rPr>
              <a:t>想一想</a:t>
            </a:r>
            <a:endParaRPr lang="en-US" sz="9999" dirty="0">
              <a:solidFill>
                <a:srgbClr val="232253"/>
              </a:solidFill>
              <a:ea typeface="王漢宗顏楷體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0555" y="8809347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5" y="0"/>
                </a:lnTo>
                <a:lnTo>
                  <a:pt x="4283445" y="2039991"/>
                </a:lnTo>
                <a:lnTo>
                  <a:pt x="0" y="20399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矩形 14">
            <a:extLst>
              <a:ext uri="{FF2B5EF4-FFF2-40B4-BE49-F238E27FC236}">
                <a16:creationId xmlns:a16="http://schemas.microsoft.com/office/drawing/2014/main" id="{00F67443-D2BF-4848-8732-E824745D4AA2}"/>
              </a:ext>
            </a:extLst>
          </p:cNvPr>
          <p:cNvSpPr/>
          <p:nvPr/>
        </p:nvSpPr>
        <p:spPr>
          <a:xfrm>
            <a:off x="434449" y="8855825"/>
            <a:ext cx="93691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国歌的官方视频及录音</a:t>
            </a:r>
            <a:r>
              <a:rPr lang="zh-HK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5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https://www.cmab.gov.hk/sc/issues/national_anthem.htm</a:t>
            </a:r>
            <a:endParaRPr lang="en-US" altLang="zh-TW" sz="200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C77CCE2-E4B1-480D-A8F1-D6D313FF0F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1220" y="493933"/>
            <a:ext cx="7246832" cy="9299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687251" y="4242120"/>
            <a:ext cx="20061513" cy="0"/>
          </a:xfrm>
          <a:prstGeom prst="line">
            <a:avLst/>
          </a:prstGeom>
          <a:ln w="28575" cap="flat">
            <a:solidFill>
              <a:srgbClr val="52525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5119296" y="3991092"/>
            <a:ext cx="502056" cy="50205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841449" y="3991092"/>
            <a:ext cx="502056" cy="50205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17132" y="3991092"/>
            <a:ext cx="502056" cy="5020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2523674">
            <a:off x="486039" y="7304916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518487" y="-1606223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6027349" y="-1201274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318712" y="490897"/>
            <a:ext cx="3669018" cy="2447206"/>
          </a:xfrm>
          <a:custGeom>
            <a:avLst/>
            <a:gdLst/>
            <a:ahLst/>
            <a:cxnLst/>
            <a:rect l="l" t="t" r="r" b="b"/>
            <a:pathLst>
              <a:path w="3669018" h="2447206">
                <a:moveTo>
                  <a:pt x="0" y="0"/>
                </a:moveTo>
                <a:lnTo>
                  <a:pt x="3669017" y="0"/>
                </a:lnTo>
                <a:lnTo>
                  <a:pt x="3669017" y="2447206"/>
                </a:lnTo>
                <a:lnTo>
                  <a:pt x="0" y="2447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82874" y="8153307"/>
            <a:ext cx="6172736" cy="2133693"/>
          </a:xfrm>
          <a:custGeom>
            <a:avLst/>
            <a:gdLst/>
            <a:ahLst/>
            <a:cxnLst/>
            <a:rect l="l" t="t" r="r" b="b"/>
            <a:pathLst>
              <a:path w="6172736" h="2133693">
                <a:moveTo>
                  <a:pt x="0" y="0"/>
                </a:moveTo>
                <a:lnTo>
                  <a:pt x="6172736" y="0"/>
                </a:lnTo>
                <a:lnTo>
                  <a:pt x="6172736" y="2133693"/>
                </a:lnTo>
                <a:lnTo>
                  <a:pt x="0" y="2133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8889" b="-1888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06228" y="6180973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825957" y="6845010"/>
            <a:ext cx="668449" cy="2297794"/>
          </a:xfrm>
          <a:custGeom>
            <a:avLst/>
            <a:gdLst/>
            <a:ahLst/>
            <a:cxnLst/>
            <a:rect l="l" t="t" r="r" b="b"/>
            <a:pathLst>
              <a:path w="668449" h="2297794">
                <a:moveTo>
                  <a:pt x="0" y="0"/>
                </a:moveTo>
                <a:lnTo>
                  <a:pt x="668449" y="0"/>
                </a:lnTo>
                <a:lnTo>
                  <a:pt x="668449" y="2297794"/>
                </a:lnTo>
                <a:lnTo>
                  <a:pt x="0" y="2297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494406" y="6845010"/>
            <a:ext cx="1418121" cy="2371157"/>
          </a:xfrm>
          <a:custGeom>
            <a:avLst/>
            <a:gdLst/>
            <a:ahLst/>
            <a:cxnLst/>
            <a:rect l="l" t="t" r="r" b="b"/>
            <a:pathLst>
              <a:path w="1418121" h="2371157">
                <a:moveTo>
                  <a:pt x="0" y="0"/>
                </a:moveTo>
                <a:lnTo>
                  <a:pt x="1418121" y="0"/>
                </a:lnTo>
                <a:lnTo>
                  <a:pt x="1418121" y="2371157"/>
                </a:lnTo>
                <a:lnTo>
                  <a:pt x="0" y="23711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276" r="-6276"/>
            </a:stretch>
          </a:blipFill>
        </p:spPr>
      </p:sp>
      <p:sp>
        <p:nvSpPr>
          <p:cNvPr id="22" name="Freeform 22"/>
          <p:cNvSpPr/>
          <p:nvPr/>
        </p:nvSpPr>
        <p:spPr>
          <a:xfrm rot="2523674">
            <a:off x="13387185" y="7694265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68010" y="6702949"/>
            <a:ext cx="2002337" cy="2314841"/>
          </a:xfrm>
          <a:custGeom>
            <a:avLst/>
            <a:gdLst/>
            <a:ahLst/>
            <a:cxnLst/>
            <a:rect l="l" t="t" r="r" b="b"/>
            <a:pathLst>
              <a:path w="2002337" h="2314841">
                <a:moveTo>
                  <a:pt x="0" y="0"/>
                </a:moveTo>
                <a:lnTo>
                  <a:pt x="2002337" y="0"/>
                </a:lnTo>
                <a:lnTo>
                  <a:pt x="2002337" y="2314840"/>
                </a:lnTo>
                <a:lnTo>
                  <a:pt x="0" y="23148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948738" y="7155621"/>
            <a:ext cx="2843172" cy="3017405"/>
          </a:xfrm>
          <a:custGeom>
            <a:avLst/>
            <a:gdLst/>
            <a:ahLst/>
            <a:cxnLst/>
            <a:rect l="l" t="t" r="r" b="b"/>
            <a:pathLst>
              <a:path w="2843172" h="3017405">
                <a:moveTo>
                  <a:pt x="0" y="0"/>
                </a:moveTo>
                <a:lnTo>
                  <a:pt x="2843172" y="0"/>
                </a:lnTo>
                <a:lnTo>
                  <a:pt x="2843172" y="3017406"/>
                </a:lnTo>
                <a:lnTo>
                  <a:pt x="0" y="30174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230287" y="6079296"/>
            <a:ext cx="2290053" cy="1076325"/>
          </a:xfrm>
          <a:custGeom>
            <a:avLst/>
            <a:gdLst/>
            <a:ahLst/>
            <a:cxnLst/>
            <a:rect l="l" t="t" r="r" b="b"/>
            <a:pathLst>
              <a:path w="2290053" h="1076325">
                <a:moveTo>
                  <a:pt x="0" y="0"/>
                </a:moveTo>
                <a:lnTo>
                  <a:pt x="2290053" y="0"/>
                </a:lnTo>
                <a:lnTo>
                  <a:pt x="2290053" y="1076325"/>
                </a:lnTo>
                <a:lnTo>
                  <a:pt x="0" y="10763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61234" y="161925"/>
            <a:ext cx="878756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9000" b="1">
                <a:solidFill>
                  <a:srgbClr val="232253"/>
                </a:solidFill>
                <a:latin typeface="+mn-ea"/>
              </a:rPr>
              <a:t>进行升旗礼时...</a:t>
            </a:r>
            <a:endParaRPr lang="en-US" sz="9000" b="1" dirty="0">
              <a:solidFill>
                <a:srgbClr val="232253"/>
              </a:solidFill>
              <a:latin typeface="+mn-ea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981200" y="1774175"/>
            <a:ext cx="1139241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232253"/>
                </a:solidFill>
                <a:latin typeface="+mn-ea"/>
              </a:rPr>
              <a:t>我们应该遵守哪些礼仪?</a:t>
            </a:r>
            <a:endParaRPr lang="en-US" sz="8000" b="1" dirty="0">
              <a:solidFill>
                <a:srgbClr val="232253"/>
              </a:solidFill>
              <a:latin typeface="+mn-ea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153702" y="4547124"/>
            <a:ext cx="397149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>
                <a:solidFill>
                  <a:srgbClr val="000000"/>
                </a:solidFill>
                <a:latin typeface="+mn-ea"/>
              </a:rPr>
              <a:t>向国旗行</a:t>
            </a:r>
            <a:r>
              <a:rPr lang="en-US" sz="3999" b="1">
                <a:solidFill>
                  <a:srgbClr val="FF3131"/>
                </a:solidFill>
                <a:latin typeface="+mn-ea"/>
              </a:rPr>
              <a:t>注目礼</a:t>
            </a:r>
            <a:endParaRPr lang="en-US" sz="3999" b="1" dirty="0">
              <a:solidFill>
                <a:srgbClr val="FF3131"/>
              </a:solidFill>
              <a:latin typeface="+mn-ea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+mn-ea"/>
              </a:rPr>
              <a:t>(双眼望向国旗)</a:t>
            </a:r>
            <a:endParaRPr lang="en-US" sz="3999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61234" y="4621308"/>
            <a:ext cx="3733508" cy="120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+mn-ea"/>
              </a:rPr>
              <a:t>面向国旗</a:t>
            </a:r>
            <a:r>
              <a:rPr lang="en-US" sz="3999" b="1">
                <a:solidFill>
                  <a:srgbClr val="FF3131"/>
                </a:solidFill>
                <a:latin typeface="+mn-ea"/>
              </a:rPr>
              <a:t>肃立</a:t>
            </a:r>
            <a:r>
              <a:rPr lang="en-US" sz="3999" b="1">
                <a:solidFill>
                  <a:srgbClr val="000000"/>
                </a:solidFill>
                <a:latin typeface="+mn-ea"/>
              </a:rPr>
              <a:t>，</a:t>
            </a:r>
            <a:endParaRPr lang="en-US" sz="3999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+mn-ea"/>
              </a:rPr>
              <a:t>双手放两旁</a:t>
            </a:r>
            <a:endParaRPr lang="en-US" sz="3999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4100374" y="4547124"/>
            <a:ext cx="289222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>
                <a:solidFill>
                  <a:srgbClr val="000000"/>
                </a:solidFill>
                <a:latin typeface="+mn-ea"/>
              </a:rPr>
              <a:t>按标准曲谱</a:t>
            </a:r>
            <a:endParaRPr lang="en-US" sz="3999" b="1" dirty="0">
              <a:solidFill>
                <a:srgbClr val="000000"/>
              </a:solidFill>
              <a:latin typeface="+mn-ea"/>
            </a:endParaRP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000000"/>
                </a:solidFill>
                <a:latin typeface="+mn-ea"/>
              </a:rPr>
              <a:t>认真</a:t>
            </a:r>
            <a:r>
              <a:rPr lang="en-US" sz="3999" b="1">
                <a:solidFill>
                  <a:srgbClr val="FF3131"/>
                </a:solidFill>
                <a:latin typeface="+mn-ea"/>
              </a:rPr>
              <a:t>唱国歌</a:t>
            </a:r>
            <a:endParaRPr lang="en-US" sz="3999" b="1" dirty="0">
              <a:solidFill>
                <a:srgbClr val="FF3131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54750" y="-3493374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523674">
            <a:off x="7445460" y="8378329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63650">
            <a:off x="-154935" y="-1198164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5"/>
                </a:lnTo>
                <a:lnTo>
                  <a:pt x="0" y="4015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77166" y="-1454611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8342" y="8362183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54662">
            <a:off x="15453287" y="-1545305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70"/>
                </a:lnTo>
                <a:lnTo>
                  <a:pt x="0" y="36647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43000" y="2553906"/>
            <a:ext cx="139446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655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5460" dirty="0" err="1">
                <a:solidFill>
                  <a:srgbClr val="000000"/>
                </a:solidFill>
                <a:latin typeface="+mn-ea"/>
              </a:rPr>
              <a:t>在香港，</a:t>
            </a:r>
            <a:r>
              <a:rPr lang="en-US" sz="5460" dirty="0" err="1">
                <a:solidFill>
                  <a:srgbClr val="E63949"/>
                </a:solidFill>
                <a:latin typeface="+mn-ea"/>
              </a:rPr>
              <a:t>国旗</a:t>
            </a:r>
            <a:r>
              <a:rPr lang="en-US" sz="5460" dirty="0">
                <a:solidFill>
                  <a:srgbClr val="000000"/>
                </a:solidFill>
                <a:latin typeface="+mn-ea"/>
              </a:rPr>
              <a:t> 、</a:t>
            </a:r>
            <a:r>
              <a:rPr lang="zh-TW" altLang="en-US" sz="5460" dirty="0">
                <a:solidFill>
                  <a:srgbClr val="E63949"/>
                </a:solidFill>
                <a:latin typeface="+mn-ea"/>
              </a:rPr>
              <a:t>国徽</a:t>
            </a:r>
            <a:r>
              <a:rPr lang="en-US" sz="5460" dirty="0">
                <a:solidFill>
                  <a:srgbClr val="000000"/>
                </a:solidFill>
                <a:latin typeface="+mn-ea"/>
              </a:rPr>
              <a:t>、 </a:t>
            </a:r>
            <a:r>
              <a:rPr lang="en-US" sz="5460" dirty="0" err="1">
                <a:solidFill>
                  <a:srgbClr val="E63949"/>
                </a:solidFill>
                <a:latin typeface="+mn-ea"/>
              </a:rPr>
              <a:t>区旗</a:t>
            </a:r>
            <a:r>
              <a:rPr lang="en-US" sz="5460" dirty="0" err="1">
                <a:solidFill>
                  <a:srgbClr val="000000"/>
                </a:solidFill>
                <a:latin typeface="+mn-ea"/>
              </a:rPr>
              <a:t>及</a:t>
            </a:r>
            <a:r>
              <a:rPr lang="en-US" sz="5460" dirty="0" err="1">
                <a:solidFill>
                  <a:srgbClr val="E63949"/>
                </a:solidFill>
                <a:latin typeface="+mn-ea"/>
              </a:rPr>
              <a:t>区徽</a:t>
            </a:r>
            <a:r>
              <a:rPr lang="en-US" sz="5460" dirty="0" err="1">
                <a:solidFill>
                  <a:srgbClr val="000000"/>
                </a:solidFill>
                <a:latin typeface="+mn-ea"/>
              </a:rPr>
              <a:t>是受到</a:t>
            </a:r>
            <a:r>
              <a:rPr lang="en-US" sz="5460" u="sng" dirty="0" err="1">
                <a:solidFill>
                  <a:srgbClr val="E63949"/>
                </a:solidFill>
                <a:latin typeface="+mn-ea"/>
              </a:rPr>
              <a:t>法律保护</a:t>
            </a:r>
            <a:r>
              <a:rPr lang="en-US" sz="5460" dirty="0" err="1">
                <a:solidFill>
                  <a:srgbClr val="000000"/>
                </a:solidFill>
                <a:latin typeface="+mn-ea"/>
              </a:rPr>
              <a:t>的</a:t>
            </a:r>
            <a:endParaRPr lang="en-US" sz="546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49815" y="4956073"/>
            <a:ext cx="14766385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78956" lvl="1" indent="-589478">
              <a:lnSpc>
                <a:spcPts val="6880"/>
              </a:lnSpc>
              <a:buFont typeface="Arial"/>
              <a:buChar char="•"/>
            </a:pPr>
            <a:r>
              <a:rPr lang="zh-TW" altLang="en-US" sz="5460" b="1" dirty="0">
                <a:solidFill>
                  <a:srgbClr val="000000"/>
                </a:solidFill>
                <a:latin typeface="+mn-ea"/>
              </a:rPr>
              <a:t>我们要懂得</a:t>
            </a:r>
            <a:r>
              <a:rPr lang="zh-TW" altLang="en-US" sz="5460" b="1" dirty="0">
                <a:solidFill>
                  <a:srgbClr val="FF0000"/>
                </a:solidFill>
                <a:latin typeface="+mn-ea"/>
              </a:rPr>
              <a:t>爱护</a:t>
            </a:r>
            <a:r>
              <a:rPr lang="zh-TW" altLang="en-US" sz="5460" b="1" dirty="0">
                <a:solidFill>
                  <a:srgbClr val="000000"/>
                </a:solidFill>
                <a:latin typeface="+mn-ea"/>
              </a:rPr>
              <a:t>国旗、国徽、区旗及区徽，不会损毁或涂鸦</a:t>
            </a:r>
            <a:endParaRPr lang="en-US" sz="5460" b="1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880"/>
              </a:lnSpc>
            </a:pPr>
            <a:endParaRPr lang="en-US" sz="546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558699" y="2089281"/>
            <a:ext cx="3080479" cy="2529340"/>
          </a:xfrm>
          <a:custGeom>
            <a:avLst/>
            <a:gdLst/>
            <a:ahLst/>
            <a:cxnLst/>
            <a:rect l="l" t="t" r="r" b="b"/>
            <a:pathLst>
              <a:path w="3721020" h="3176821">
                <a:moveTo>
                  <a:pt x="0" y="0"/>
                </a:moveTo>
                <a:lnTo>
                  <a:pt x="3721020" y="0"/>
                </a:lnTo>
                <a:lnTo>
                  <a:pt x="3721020" y="3176820"/>
                </a:lnTo>
                <a:lnTo>
                  <a:pt x="0" y="3176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569043" y="8084616"/>
            <a:ext cx="17585774" cy="73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zh-HK" altLang="en-US" sz="2499" dirty="0">
                <a:solidFill>
                  <a:srgbClr val="000000"/>
                </a:solidFill>
                <a:latin typeface="+mn-ea"/>
              </a:rPr>
              <a:t>资料来源</a:t>
            </a:r>
            <a:r>
              <a:rPr lang="en-US" altLang="zh-HK" sz="2499" dirty="0">
                <a:solidFill>
                  <a:srgbClr val="000000"/>
                </a:solidFill>
                <a:latin typeface="+mn-ea"/>
              </a:rPr>
              <a:t>: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  <a:hlinkClick r:id="rId12"/>
              </a:rPr>
              <a:t>https://www.edb.gov.hk/sc/curriculum-development/4-key-tasks/moral-civic/newwebsite/flagraising.html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王漢宗顏楷體"/>
              <a:cs typeface="Times New Roman" panose="02020603050405020304" pitchFamily="18" charset="0"/>
            </a:endParaRPr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</a:rPr>
              <a:t>                        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  <a:hlinkClick r:id="rId13" tooltip="https://www.protocol.gov.hk/tc/flags-emblems-anthem.html"/>
              </a:rPr>
              <a:t> </a:t>
            </a:r>
            <a:r>
              <a:rPr lang="en-US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https://www.protocol.gov.hk/sc/flags-emblems-anthem.html</a:t>
            </a:r>
            <a:endParaRPr lang="en-US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13" tooltip="https://www.protocol.gov.hk/tc/flags-emblems-anthem.htm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41352" y="-400242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+mn-ea"/>
              </a:rPr>
              <a:t>小</a:t>
            </a:r>
            <a:r>
              <a:rPr lang="zh-TW" altLang="en-US" sz="14000">
                <a:solidFill>
                  <a:srgbClr val="404040"/>
                </a:solidFill>
                <a:latin typeface="+mn-ea"/>
              </a:rPr>
              <a:t>挑战</a:t>
            </a:r>
            <a:endParaRPr lang="en-US" sz="140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1412" y="2967830"/>
            <a:ext cx="14335720" cy="80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9478" lvl="1" algn="ctr">
              <a:lnSpc>
                <a:spcPts val="6552"/>
              </a:lnSpc>
              <a:spcBef>
                <a:spcPct val="0"/>
              </a:spcBef>
            </a:pPr>
            <a:r>
              <a:rPr lang="en-US" altLang="zh-TW" sz="5460" dirty="0">
                <a:solidFill>
                  <a:srgbClr val="000000"/>
                </a:solidFill>
                <a:latin typeface="+mn-ea"/>
              </a:rPr>
              <a:t>1</a:t>
            </a:r>
            <a:r>
              <a:rPr lang="en-US" altLang="zh-TW" sz="5460">
                <a:solidFill>
                  <a:srgbClr val="000000"/>
                </a:solidFill>
                <a:latin typeface="+mn-ea"/>
              </a:rPr>
              <a:t>. </a:t>
            </a:r>
            <a:r>
              <a:rPr lang="en-US" sz="5460">
                <a:solidFill>
                  <a:srgbClr val="000000"/>
                </a:solidFill>
                <a:latin typeface="+mn-ea"/>
              </a:rPr>
              <a:t>以下哪一项是进行升旗礼时要遵守的礼仪? </a:t>
            </a:r>
            <a:endParaRPr lang="en-US" sz="546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Freeform 7"/>
          <p:cNvSpPr/>
          <p:nvPr/>
        </p:nvSpPr>
        <p:spPr>
          <a:xfrm rot="2523674">
            <a:off x="13552127" y="6143948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92494" y="3082130"/>
            <a:ext cx="2726043" cy="4973068"/>
          </a:xfrm>
          <a:custGeom>
            <a:avLst/>
            <a:gdLst/>
            <a:ahLst/>
            <a:cxnLst/>
            <a:rect l="l" t="t" r="r" b="b"/>
            <a:pathLst>
              <a:path w="2726043" h="4973068">
                <a:moveTo>
                  <a:pt x="0" y="0"/>
                </a:moveTo>
                <a:lnTo>
                  <a:pt x="2726043" y="0"/>
                </a:lnTo>
                <a:lnTo>
                  <a:pt x="2726043" y="4973068"/>
                </a:lnTo>
                <a:lnTo>
                  <a:pt x="0" y="4973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4882864"/>
            <a:ext cx="6093111" cy="58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+mn-ea"/>
              </a:rPr>
              <a:t>A. 双手放在腰部</a:t>
            </a:r>
          </a:p>
        </p:txBody>
      </p:sp>
      <p:sp>
        <p:nvSpPr>
          <p:cNvPr id="10" name="Freeform 10"/>
          <p:cNvSpPr/>
          <p:nvPr/>
        </p:nvSpPr>
        <p:spPr>
          <a:xfrm>
            <a:off x="2521721" y="5768784"/>
            <a:ext cx="1360011" cy="3738863"/>
          </a:xfrm>
          <a:custGeom>
            <a:avLst/>
            <a:gdLst/>
            <a:ahLst/>
            <a:cxnLst/>
            <a:rect l="l" t="t" r="r" b="b"/>
            <a:pathLst>
              <a:path w="1360011" h="3738863">
                <a:moveTo>
                  <a:pt x="0" y="0"/>
                </a:moveTo>
                <a:lnTo>
                  <a:pt x="1360011" y="0"/>
                </a:lnTo>
                <a:lnTo>
                  <a:pt x="1360011" y="3738862"/>
                </a:lnTo>
                <a:lnTo>
                  <a:pt x="0" y="37388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940391" y="4882864"/>
            <a:ext cx="6093111" cy="58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+mn-ea"/>
              </a:rPr>
              <a:t>B. 双手放两旁</a:t>
            </a:r>
          </a:p>
        </p:txBody>
      </p:sp>
      <p:sp>
        <p:nvSpPr>
          <p:cNvPr id="12" name="Freeform 12"/>
          <p:cNvSpPr/>
          <p:nvPr/>
        </p:nvSpPr>
        <p:spPr>
          <a:xfrm>
            <a:off x="8107496" y="5568664"/>
            <a:ext cx="1884674" cy="3938983"/>
          </a:xfrm>
          <a:custGeom>
            <a:avLst/>
            <a:gdLst/>
            <a:ahLst/>
            <a:cxnLst/>
            <a:rect l="l" t="t" r="r" b="b"/>
            <a:pathLst>
              <a:path w="1884674" h="3938983">
                <a:moveTo>
                  <a:pt x="0" y="0"/>
                </a:moveTo>
                <a:lnTo>
                  <a:pt x="1884674" y="0"/>
                </a:lnTo>
                <a:lnTo>
                  <a:pt x="1884674" y="3938982"/>
                </a:lnTo>
                <a:lnTo>
                  <a:pt x="0" y="39389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84377" b="-1987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983422" y="-26670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+mn-ea"/>
              </a:rPr>
              <a:t>小</a:t>
            </a:r>
            <a:r>
              <a:rPr lang="zh-TW" altLang="en-US" sz="14000">
                <a:solidFill>
                  <a:srgbClr val="404040"/>
                </a:solidFill>
                <a:latin typeface="+mn-ea"/>
              </a:rPr>
              <a:t>挑战</a:t>
            </a:r>
            <a:endParaRPr lang="en-US" sz="140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1412" y="2967830"/>
            <a:ext cx="14335720" cy="80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9478" lvl="1" algn="ctr">
              <a:lnSpc>
                <a:spcPts val="6552"/>
              </a:lnSpc>
              <a:spcBef>
                <a:spcPct val="0"/>
              </a:spcBef>
            </a:pPr>
            <a:r>
              <a:rPr lang="en-US" altLang="zh-TW" sz="5460" dirty="0">
                <a:solidFill>
                  <a:srgbClr val="000000"/>
                </a:solidFill>
                <a:latin typeface="+mn-ea"/>
              </a:rPr>
              <a:t>1</a:t>
            </a:r>
            <a:r>
              <a:rPr lang="en-US" altLang="zh-TW" sz="5460">
                <a:solidFill>
                  <a:srgbClr val="000000"/>
                </a:solidFill>
                <a:latin typeface="+mn-ea"/>
              </a:rPr>
              <a:t>. </a:t>
            </a:r>
            <a:r>
              <a:rPr lang="en-US" sz="5460">
                <a:solidFill>
                  <a:srgbClr val="000000"/>
                </a:solidFill>
                <a:latin typeface="+mn-ea"/>
              </a:rPr>
              <a:t>以下哪一项是进行升旗礼时要遵守的礼仪? </a:t>
            </a:r>
            <a:endParaRPr lang="en-US" sz="546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0" y="4882864"/>
            <a:ext cx="6093111" cy="58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+mn-ea"/>
              </a:rPr>
              <a:t>A. 双手放在腰部</a:t>
            </a:r>
          </a:p>
        </p:txBody>
      </p:sp>
      <p:sp>
        <p:nvSpPr>
          <p:cNvPr id="10" name="Freeform 10"/>
          <p:cNvSpPr/>
          <p:nvPr/>
        </p:nvSpPr>
        <p:spPr>
          <a:xfrm>
            <a:off x="2521721" y="5768784"/>
            <a:ext cx="1360011" cy="3738863"/>
          </a:xfrm>
          <a:custGeom>
            <a:avLst/>
            <a:gdLst/>
            <a:ahLst/>
            <a:cxnLst/>
            <a:rect l="l" t="t" r="r" b="b"/>
            <a:pathLst>
              <a:path w="1360011" h="3738863">
                <a:moveTo>
                  <a:pt x="0" y="0"/>
                </a:moveTo>
                <a:lnTo>
                  <a:pt x="1360011" y="0"/>
                </a:lnTo>
                <a:lnTo>
                  <a:pt x="1360011" y="3738862"/>
                </a:lnTo>
                <a:lnTo>
                  <a:pt x="0" y="3738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940391" y="4882864"/>
            <a:ext cx="6093111" cy="58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+mn-ea"/>
              </a:rPr>
              <a:t>B</a:t>
            </a:r>
            <a:r>
              <a:rPr lang="en-US" sz="3999">
                <a:solidFill>
                  <a:srgbClr val="000000"/>
                </a:solidFill>
                <a:latin typeface="+mn-ea"/>
              </a:rPr>
              <a:t>. 双手放两旁</a:t>
            </a:r>
            <a:endParaRPr lang="en-US" sz="3999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07496" y="5568664"/>
            <a:ext cx="1884674" cy="3938983"/>
          </a:xfrm>
          <a:custGeom>
            <a:avLst/>
            <a:gdLst/>
            <a:ahLst/>
            <a:cxnLst/>
            <a:rect l="l" t="t" r="r" b="b"/>
            <a:pathLst>
              <a:path w="1884674" h="3938983">
                <a:moveTo>
                  <a:pt x="0" y="0"/>
                </a:moveTo>
                <a:lnTo>
                  <a:pt x="1884674" y="0"/>
                </a:lnTo>
                <a:lnTo>
                  <a:pt x="1884674" y="3938982"/>
                </a:lnTo>
                <a:lnTo>
                  <a:pt x="0" y="39389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4377" b="-1987"/>
            </a:stretch>
          </a:blipFill>
        </p:spPr>
      </p:sp>
      <p:sp>
        <p:nvSpPr>
          <p:cNvPr id="13" name="橢圓 12"/>
          <p:cNvSpPr/>
          <p:nvPr/>
        </p:nvSpPr>
        <p:spPr>
          <a:xfrm>
            <a:off x="7130398" y="4405690"/>
            <a:ext cx="4343400" cy="571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矩形 13"/>
          <p:cNvSpPr/>
          <p:nvPr/>
        </p:nvSpPr>
        <p:spPr>
          <a:xfrm>
            <a:off x="12637210" y="4269874"/>
            <a:ext cx="5380687" cy="5078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altLang="zh-TW" sz="4800" dirty="0">
                <a:solidFill>
                  <a:srgbClr val="000000"/>
                </a:solidFill>
                <a:latin typeface="+mn-ea"/>
              </a:rPr>
              <a:t> B. </a:t>
            </a: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>
                <a:solidFill>
                  <a:srgbClr val="000000"/>
                </a:solidFill>
                <a:latin typeface="+mn-ea"/>
              </a:rPr>
              <a:t> 双手放两旁，</a:t>
            </a:r>
            <a:endParaRPr lang="en-US" altLang="zh-TW" sz="48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+mn-ea"/>
              </a:rPr>
              <a:t>  面向国旗</a:t>
            </a:r>
            <a:r>
              <a:rPr lang="en-US" sz="4800">
                <a:solidFill>
                  <a:srgbClr val="FF3131"/>
                </a:solidFill>
                <a:latin typeface="+mn-ea"/>
              </a:rPr>
              <a:t>肃立</a:t>
            </a:r>
            <a:r>
              <a:rPr lang="zh-TW" altLang="en-US" sz="4800">
                <a:solidFill>
                  <a:srgbClr val="000000"/>
                </a:solidFill>
                <a:latin typeface="+mn-ea"/>
              </a:rPr>
              <a:t>，</a:t>
            </a:r>
            <a:endParaRPr lang="en-US" altLang="zh-TW" sz="48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>
                <a:solidFill>
                  <a:srgbClr val="000000"/>
                </a:solidFill>
                <a:latin typeface="+mn-ea"/>
              </a:rPr>
              <a:t> 停止进行活动</a:t>
            </a:r>
            <a:r>
              <a:rPr lang="en-US" sz="4800">
                <a:solidFill>
                  <a:srgbClr val="FF3131"/>
                </a:solidFill>
                <a:latin typeface="+mn-ea"/>
              </a:rPr>
              <a:t> </a:t>
            </a:r>
            <a:endParaRPr lang="en-US" sz="4800" dirty="0">
              <a:solidFill>
                <a:srgbClr val="FF3131"/>
              </a:solidFill>
              <a:latin typeface="+mn-ea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+mn-ea"/>
              </a:rPr>
              <a:t> 是进行升旗礼时</a:t>
            </a:r>
            <a:endParaRPr lang="en-US" sz="4800" dirty="0">
              <a:solidFill>
                <a:srgbClr val="000000"/>
              </a:solidFill>
              <a:latin typeface="+mn-ea"/>
            </a:endParaRPr>
          </a:p>
          <a:p>
            <a:pPr>
              <a:lnSpc>
                <a:spcPts val="6552"/>
              </a:lnSpc>
              <a:spcBef>
                <a:spcPct val="0"/>
              </a:spcBef>
            </a:pPr>
            <a:r>
              <a:rPr lang="zh-TW" altLang="en-US" sz="4800">
                <a:solidFill>
                  <a:srgbClr val="000000"/>
                </a:solidFill>
                <a:latin typeface="+mn-ea"/>
              </a:rPr>
              <a:t> 必须</a:t>
            </a:r>
            <a:r>
              <a:rPr lang="en-US" sz="4800">
                <a:solidFill>
                  <a:srgbClr val="000000"/>
                </a:solidFill>
                <a:latin typeface="+mn-ea"/>
              </a:rPr>
              <a:t>遵守的礼仪</a:t>
            </a:r>
            <a:r>
              <a:rPr lang="zh-TW" altLang="en-US" sz="4800">
                <a:solidFill>
                  <a:srgbClr val="000000"/>
                </a:solidFill>
                <a:latin typeface="+mn-ea"/>
              </a:rPr>
              <a:t>。</a:t>
            </a:r>
            <a:endParaRPr lang="en-US" sz="48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13811509" y="432329"/>
            <a:ext cx="3943999" cy="2228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zh-TW" altLang="en-US" sz="14000" dirty="0">
                <a:solidFill>
                  <a:srgbClr val="0070C0"/>
                </a:solidFill>
                <a:ea typeface="王漢宗勘流亭"/>
              </a:rPr>
              <a:t>答案</a:t>
            </a:r>
            <a:endParaRPr lang="en-US" sz="14000" dirty="0">
              <a:solidFill>
                <a:srgbClr val="0070C0"/>
              </a:solidFill>
              <a:ea typeface="王漢宗勘流亭"/>
            </a:endParaRPr>
          </a:p>
        </p:txBody>
      </p:sp>
    </p:spTree>
    <p:extLst>
      <p:ext uri="{BB962C8B-B14F-4D97-AF65-F5344CB8AC3E}">
        <p14:creationId xmlns:p14="http://schemas.microsoft.com/office/powerpoint/2010/main" val="3153815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5783509" y="-1873487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23674">
            <a:off x="13552127" y="6143948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92494" y="3082130"/>
            <a:ext cx="2726043" cy="4973068"/>
          </a:xfrm>
          <a:custGeom>
            <a:avLst/>
            <a:gdLst/>
            <a:ahLst/>
            <a:cxnLst/>
            <a:rect l="l" t="t" r="r" b="b"/>
            <a:pathLst>
              <a:path w="2726043" h="4973068">
                <a:moveTo>
                  <a:pt x="0" y="0"/>
                </a:moveTo>
                <a:lnTo>
                  <a:pt x="2726043" y="0"/>
                </a:lnTo>
                <a:lnTo>
                  <a:pt x="2726043" y="4973068"/>
                </a:lnTo>
                <a:lnTo>
                  <a:pt x="0" y="4973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4882864"/>
            <a:ext cx="6093111" cy="58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+mn-ea"/>
              </a:rPr>
              <a:t>A</a:t>
            </a:r>
            <a:r>
              <a:rPr lang="en-US" sz="3999">
                <a:solidFill>
                  <a:srgbClr val="000000"/>
                </a:solidFill>
                <a:latin typeface="+mn-ea"/>
              </a:rPr>
              <a:t>. 双眼望向国旗</a:t>
            </a:r>
            <a:endParaRPr lang="en-US" sz="3999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815821" y="6042147"/>
            <a:ext cx="1230734" cy="2572243"/>
          </a:xfrm>
          <a:custGeom>
            <a:avLst/>
            <a:gdLst/>
            <a:ahLst/>
            <a:cxnLst/>
            <a:rect l="l" t="t" r="r" b="b"/>
            <a:pathLst>
              <a:path w="1230734" h="2572243">
                <a:moveTo>
                  <a:pt x="0" y="0"/>
                </a:moveTo>
                <a:lnTo>
                  <a:pt x="1230735" y="0"/>
                </a:lnTo>
                <a:lnTo>
                  <a:pt x="1230735" y="2572243"/>
                </a:lnTo>
                <a:lnTo>
                  <a:pt x="0" y="257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4377" b="-198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842818" y="6209403"/>
            <a:ext cx="1548948" cy="3353410"/>
          </a:xfrm>
          <a:custGeom>
            <a:avLst/>
            <a:gdLst/>
            <a:ahLst/>
            <a:cxnLst/>
            <a:rect l="l" t="t" r="r" b="b"/>
            <a:pathLst>
              <a:path w="1548948" h="3353410">
                <a:moveTo>
                  <a:pt x="0" y="0"/>
                </a:moveTo>
                <a:lnTo>
                  <a:pt x="1548948" y="0"/>
                </a:lnTo>
                <a:lnTo>
                  <a:pt x="1548948" y="3353410"/>
                </a:lnTo>
                <a:lnTo>
                  <a:pt x="0" y="33534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2306" r="-149046" b="-132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35846" y="6328786"/>
            <a:ext cx="1606462" cy="3397796"/>
          </a:xfrm>
          <a:custGeom>
            <a:avLst/>
            <a:gdLst/>
            <a:ahLst/>
            <a:cxnLst/>
            <a:rect l="l" t="t" r="r" b="b"/>
            <a:pathLst>
              <a:path w="1606462" h="3397796">
                <a:moveTo>
                  <a:pt x="0" y="0"/>
                </a:moveTo>
                <a:lnTo>
                  <a:pt x="1606462" y="0"/>
                </a:lnTo>
                <a:lnTo>
                  <a:pt x="1606462" y="3397796"/>
                </a:lnTo>
                <a:lnTo>
                  <a:pt x="0" y="33977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056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010936" y="6173632"/>
            <a:ext cx="1119506" cy="316260"/>
          </a:xfrm>
          <a:custGeom>
            <a:avLst/>
            <a:gdLst/>
            <a:ahLst/>
            <a:cxnLst/>
            <a:rect l="l" t="t" r="r" b="b"/>
            <a:pathLst>
              <a:path w="1119506" h="316260">
                <a:moveTo>
                  <a:pt x="0" y="0"/>
                </a:moveTo>
                <a:lnTo>
                  <a:pt x="1119506" y="0"/>
                </a:lnTo>
                <a:lnTo>
                  <a:pt x="1119506" y="316260"/>
                </a:lnTo>
                <a:lnTo>
                  <a:pt x="0" y="316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7996454" y="6152537"/>
            <a:ext cx="1119506" cy="316260"/>
          </a:xfrm>
          <a:custGeom>
            <a:avLst/>
            <a:gdLst/>
            <a:ahLst/>
            <a:cxnLst/>
            <a:rect l="l" t="t" r="r" b="b"/>
            <a:pathLst>
              <a:path w="1119506" h="316260">
                <a:moveTo>
                  <a:pt x="1119506" y="0"/>
                </a:moveTo>
                <a:lnTo>
                  <a:pt x="0" y="0"/>
                </a:lnTo>
                <a:lnTo>
                  <a:pt x="0" y="316260"/>
                </a:lnTo>
                <a:lnTo>
                  <a:pt x="1119506" y="316260"/>
                </a:lnTo>
                <a:lnTo>
                  <a:pt x="111950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727039" y="7130631"/>
            <a:ext cx="589362" cy="301203"/>
          </a:xfrm>
          <a:custGeom>
            <a:avLst/>
            <a:gdLst/>
            <a:ahLst/>
            <a:cxnLst/>
            <a:rect l="l" t="t" r="r" b="b"/>
            <a:pathLst>
              <a:path w="589362" h="301203">
                <a:moveTo>
                  <a:pt x="0" y="0"/>
                </a:moveTo>
                <a:lnTo>
                  <a:pt x="589362" y="0"/>
                </a:lnTo>
                <a:lnTo>
                  <a:pt x="589362" y="301204"/>
                </a:lnTo>
                <a:lnTo>
                  <a:pt x="0" y="3012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960" r="-296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940391" y="4882864"/>
            <a:ext cx="6093111" cy="58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+mn-ea"/>
              </a:rPr>
              <a:t>B. 东张西望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63393" y="-1920"/>
            <a:ext cx="8647108" cy="222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+mn-ea"/>
              </a:rPr>
              <a:t>小</a:t>
            </a:r>
            <a:r>
              <a:rPr lang="zh-TW" altLang="en-US" sz="14000">
                <a:solidFill>
                  <a:srgbClr val="404040"/>
                </a:solidFill>
                <a:latin typeface="+mn-ea"/>
              </a:rPr>
              <a:t>挑战</a:t>
            </a:r>
            <a:endParaRPr lang="en-US" sz="14000" dirty="0">
              <a:solidFill>
                <a:srgbClr val="404040"/>
              </a:solidFill>
              <a:latin typeface="+mn-e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9859" y="2967830"/>
            <a:ext cx="13903172" cy="80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52"/>
              </a:lnSpc>
              <a:spcBef>
                <a:spcPct val="0"/>
              </a:spcBef>
            </a:pPr>
            <a:r>
              <a:rPr lang="en-US" sz="5460" dirty="0">
                <a:solidFill>
                  <a:srgbClr val="000000"/>
                </a:solidFill>
                <a:latin typeface="+mn-ea"/>
              </a:rPr>
              <a:t>2</a:t>
            </a:r>
            <a:r>
              <a:rPr lang="en-US" sz="5460">
                <a:solidFill>
                  <a:srgbClr val="000000"/>
                </a:solidFill>
                <a:latin typeface="+mn-ea"/>
              </a:rPr>
              <a:t>. 以下哪一项是进行升旗礼时要遵守的礼仪? </a:t>
            </a:r>
            <a:endParaRPr lang="en-US" sz="546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7966845" y="7192984"/>
            <a:ext cx="589362" cy="301203"/>
          </a:xfrm>
          <a:custGeom>
            <a:avLst/>
            <a:gdLst/>
            <a:ahLst/>
            <a:cxnLst/>
            <a:rect l="l" t="t" r="r" b="b"/>
            <a:pathLst>
              <a:path w="589362" h="301203">
                <a:moveTo>
                  <a:pt x="589362" y="0"/>
                </a:moveTo>
                <a:lnTo>
                  <a:pt x="0" y="0"/>
                </a:lnTo>
                <a:lnTo>
                  <a:pt x="0" y="301204"/>
                </a:lnTo>
                <a:lnTo>
                  <a:pt x="589362" y="301204"/>
                </a:lnTo>
                <a:lnTo>
                  <a:pt x="589362" y="0"/>
                </a:lnTo>
                <a:close/>
              </a:path>
            </a:pathLst>
          </a:custGeom>
          <a:blipFill>
            <a:blip r:embed="rId11"/>
            <a:stretch>
              <a:fillRect l="-2960" r="-296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347737" y="5690133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830403" y="5568664"/>
            <a:ext cx="1695432" cy="3092945"/>
          </a:xfrm>
          <a:custGeom>
            <a:avLst/>
            <a:gdLst/>
            <a:ahLst/>
            <a:cxnLst/>
            <a:rect l="l" t="t" r="r" b="b"/>
            <a:pathLst>
              <a:path w="1695432" h="3092945">
                <a:moveTo>
                  <a:pt x="0" y="0"/>
                </a:moveTo>
                <a:lnTo>
                  <a:pt x="1695432" y="0"/>
                </a:lnTo>
                <a:lnTo>
                  <a:pt x="1695432" y="3092944"/>
                </a:lnTo>
                <a:lnTo>
                  <a:pt x="0" y="3092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7CAFDF655427C749814513AC4B5E3611" ma:contentTypeVersion="14" ma:contentTypeDescription="建立新的文件。" ma:contentTypeScope="" ma:versionID="7cd69755d3384069cf1afd4b3cccf021">
  <xsd:schema xmlns:xsd="http://www.w3.org/2001/XMLSchema" xmlns:xs="http://www.w3.org/2001/XMLSchema" xmlns:p="http://schemas.microsoft.com/office/2006/metadata/properties" xmlns:ns2="5d0f8b0b-9019-4e2a-86f1-ea88882442dc" xmlns:ns3="a726c2be-f3b9-49c8-b37e-a53ca544b707" targetNamespace="http://schemas.microsoft.com/office/2006/metadata/properties" ma:root="true" ma:fieldsID="f7c0eee273e45200e3ca05c8ffbab326" ns2:_="" ns3:_="">
    <xsd:import namespace="5d0f8b0b-9019-4e2a-86f1-ea88882442dc"/>
    <xsd:import namespace="a726c2be-f3b9-49c8-b37e-a53ca544b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f8b0b-9019-4e2a-86f1-ea8888244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6c2be-f3b9-49c8-b37e-a53ca544b70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e48d840-6b6c-43cd-a732-3cbbd9b384b3}" ma:internalName="TaxCatchAll" ma:showField="CatchAllData" ma:web="a726c2be-f3b9-49c8-b37e-a53ca544b7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26c2be-f3b9-49c8-b37e-a53ca544b707" xsi:nil="true"/>
    <lcf76f155ced4ddcb4097134ff3c332f xmlns="5d0f8b0b-9019-4e2a-86f1-ea88882442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B17F797-4281-42F2-9D4B-90370D67F158}"/>
</file>

<file path=customXml/itemProps2.xml><?xml version="1.0" encoding="utf-8"?>
<ds:datastoreItem xmlns:ds="http://schemas.openxmlformats.org/officeDocument/2006/customXml" ds:itemID="{27ADBA2B-FEDE-468D-B5FE-CAA19CDABF42}"/>
</file>

<file path=customXml/itemProps3.xml><?xml version="1.0" encoding="utf-8"?>
<ds:datastoreItem xmlns:ds="http://schemas.openxmlformats.org/officeDocument/2006/customXml" ds:itemID="{05ABA55E-B3AB-471C-B7EC-509C80C52F42}"/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572</Words>
  <Application>Microsoft Office PowerPoint</Application>
  <PresentationFormat>自訂</PresentationFormat>
  <Paragraphs>100</Paragraphs>
  <Slides>14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新細明體</vt:lpstr>
      <vt:lpstr>Montserrat Classic Bold</vt:lpstr>
      <vt:lpstr>標楷體</vt:lpstr>
      <vt:lpstr>Times New Roman</vt:lpstr>
      <vt:lpstr>王漢宗顏楷體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Watercolor Creative Project Presentation</dc:title>
  <dc:creator>EDB</dc:creator>
  <cp:lastModifiedBy>LO, Chun-ting</cp:lastModifiedBy>
  <cp:revision>74</cp:revision>
  <cp:lastPrinted>2024-01-08T03:44:22Z</cp:lastPrinted>
  <dcterms:created xsi:type="dcterms:W3CDTF">2006-08-16T00:00:00Z</dcterms:created>
  <dcterms:modified xsi:type="dcterms:W3CDTF">2026-01-06T04:14:22Z</dcterms:modified>
  <dc:identifier>DAF45H7GEc8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0x0101007CAFDF655427C749814513AC4B5E3611</vt:lpwstr>
  </property>
</Properties>
</file>